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6.xml" ContentType="application/vnd.openxmlformats-officedocument.theme+xml"/>
  <Override PartName="/ppt/slideLayouts/slideLayout47.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 id="2147483669" r:id="rId3"/>
    <p:sldMasterId id="2147483673" r:id="rId4"/>
    <p:sldMasterId id="2147483675" r:id="rId5"/>
    <p:sldMasterId id="2147483677" r:id="rId6"/>
    <p:sldMasterId id="2147483679" r:id="rId7"/>
    <p:sldMasterId id="2147483681" r:id="rId8"/>
    <p:sldMasterId id="2147483683" r:id="rId9"/>
    <p:sldMasterId id="2147483710" r:id="rId10"/>
    <p:sldMasterId id="2147483712" r:id="rId11"/>
    <p:sldMasterId id="2147483714" r:id="rId12"/>
    <p:sldMasterId id="2147483716" r:id="rId13"/>
    <p:sldMasterId id="2147483718" r:id="rId14"/>
    <p:sldMasterId id="2147483720" r:id="rId15"/>
    <p:sldMasterId id="2147483722" r:id="rId16"/>
    <p:sldMasterId id="2147483724" r:id="rId17"/>
    <p:sldMasterId id="2147483726" r:id="rId18"/>
    <p:sldMasterId id="2147483730" r:id="rId19"/>
    <p:sldMasterId id="2147483732" r:id="rId20"/>
    <p:sldMasterId id="2147483734" r:id="rId21"/>
    <p:sldMasterId id="2147483736" r:id="rId22"/>
    <p:sldMasterId id="2147483738" r:id="rId23"/>
    <p:sldMasterId id="2147483650" r:id="rId24"/>
    <p:sldMasterId id="2147483663" r:id="rId25"/>
    <p:sldMasterId id="2147483659" r:id="rId26"/>
    <p:sldMasterId id="2147483687" r:id="rId27"/>
  </p:sldMasterIdLst>
  <p:notesMasterIdLst>
    <p:notesMasterId r:id="rId49"/>
  </p:notesMasterIdLst>
  <p:handoutMasterIdLst>
    <p:handoutMasterId r:id="rId50"/>
  </p:handoutMasterIdLst>
  <p:sldIdLst>
    <p:sldId id="256" r:id="rId28"/>
    <p:sldId id="290" r:id="rId29"/>
    <p:sldId id="286" r:id="rId30"/>
    <p:sldId id="262" r:id="rId31"/>
    <p:sldId id="280" r:id="rId32"/>
    <p:sldId id="287" r:id="rId33"/>
    <p:sldId id="284" r:id="rId34"/>
    <p:sldId id="289" r:id="rId35"/>
    <p:sldId id="282" r:id="rId36"/>
    <p:sldId id="266" r:id="rId37"/>
    <p:sldId id="267" r:id="rId38"/>
    <p:sldId id="268" r:id="rId39"/>
    <p:sldId id="260" r:id="rId40"/>
    <p:sldId id="261" r:id="rId41"/>
    <p:sldId id="294" r:id="rId42"/>
    <p:sldId id="259" r:id="rId43"/>
    <p:sldId id="258" r:id="rId44"/>
    <p:sldId id="295" r:id="rId45"/>
    <p:sldId id="269" r:id="rId46"/>
    <p:sldId id="288" r:id="rId47"/>
    <p:sldId id="277" r:id="rId4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6000D"/>
    <a:srgbClr val="FFCC00"/>
    <a:srgbClr val="00AFAB"/>
    <a:srgbClr val="004D7E"/>
    <a:srgbClr val="2F2F2F"/>
    <a:srgbClr val="F2F2F2"/>
    <a:srgbClr val="404040"/>
    <a:srgbClr val="669933"/>
    <a:srgbClr val="007166"/>
    <a:srgbClr val="AC00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0"/>
    <p:restoredTop sz="94674"/>
  </p:normalViewPr>
  <p:slideViewPr>
    <p:cSldViewPr snapToGrid="0" snapToObjects="1">
      <p:cViewPr varScale="1">
        <p:scale>
          <a:sx n="150" d="100"/>
          <a:sy n="150" d="100"/>
        </p:scale>
        <p:origin x="372" y="13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2.xml"/><Relationship Id="rId41" Type="http://schemas.openxmlformats.org/officeDocument/2006/relationships/slide" Target="slides/slide1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8" Type="http://schemas.openxmlformats.org/officeDocument/2006/relationships/slideMaster" Target="slideMasters/slideMaster8.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0432C15-F8AF-0B40-982F-0BA5A29FB15A}" type="datetimeFigureOut">
              <a:rPr lang="en-US"/>
              <a:pPr>
                <a:defRPr/>
              </a:pPr>
              <a:t>5/26/2025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98FE1A4-D884-6E4C-AEAD-70AA9EC7F5E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1E9AA2F-938E-F049-85F2-A4CAC9B6B12F}" type="datetimeFigureOut">
              <a:rPr lang="en-US"/>
              <a:pPr>
                <a:defRPr/>
              </a:pPr>
              <a:t>5/26/2025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DE3D785-C6DD-2548-8DEA-9BB48BF05F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DE3D785-C6DD-2548-8DEA-9BB48BF05F84}" type="slidenum">
              <a:rPr lang="en-US" smtClean="0"/>
              <a:pPr>
                <a:defRPr/>
              </a:pPr>
              <a:t>18</a:t>
            </a:fld>
            <a:endParaRPr lang="en-US"/>
          </a:p>
        </p:txBody>
      </p:sp>
    </p:spTree>
    <p:extLst>
      <p:ext uri="{BB962C8B-B14F-4D97-AF65-F5344CB8AC3E}">
        <p14:creationId xmlns:p14="http://schemas.microsoft.com/office/powerpoint/2010/main" val="1275893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4.xml"/><Relationship Id="rId4" Type="http://schemas.openxmlformats.org/officeDocument/2006/relationships/image" Target="../media/image26.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Master" Target="../slideMasters/slideMaster2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brand open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17382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EL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S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CE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F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PP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w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E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DBS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P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BE opener">
    <p:spTree>
      <p:nvGrpSpPr>
        <p:cNvPr id="1" name=""/>
        <p:cNvGrpSpPr/>
        <p:nvPr/>
      </p:nvGrpSpPr>
      <p:grpSpPr>
        <a:xfrm>
          <a:off x="0" y="0"/>
          <a:ext cx="0" cy="0"/>
          <a:chOff x="0" y="0"/>
          <a:chExt cx="0" cy="0"/>
        </a:xfrm>
      </p:grpSpPr>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HSS opener">
    <p:spTree>
      <p:nvGrpSpPr>
        <p:cNvPr id="1" name=""/>
        <p:cNvGrpSpPr/>
        <p:nvPr/>
      </p:nvGrpSpPr>
      <p:grpSpPr>
        <a:xfrm>
          <a:off x="0" y="0"/>
          <a:ext cx="0" cy="0"/>
          <a:chOff x="0" y="0"/>
          <a:chExt cx="0" cy="0"/>
        </a:xfrm>
      </p:grpSpPr>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M opener">
    <p:spTree>
      <p:nvGrpSpPr>
        <p:cNvPr id="1" name=""/>
        <p:cNvGrpSpPr/>
        <p:nvPr/>
      </p:nvGrpSpPr>
      <p:grpSpPr>
        <a:xfrm>
          <a:off x="0" y="0"/>
          <a:ext cx="0" cy="0"/>
          <a:chOff x="0" y="0"/>
          <a:chExt cx="0" cy="0"/>
        </a:xfrm>
      </p:grpSpPr>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armacy opener">
    <p:spTree>
      <p:nvGrpSpPr>
        <p:cNvPr id="1" name=""/>
        <p:cNvGrpSpPr/>
        <p:nvPr/>
      </p:nvGrpSpPr>
      <p:grpSpPr>
        <a:xfrm>
          <a:off x="0" y="0"/>
          <a:ext cx="0" cy="0"/>
          <a:chOff x="0" y="0"/>
          <a:chExt cx="0" cy="0"/>
        </a:xfrm>
      </p:grpSpPr>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yschology opener">
    <p:spTree>
      <p:nvGrpSpPr>
        <p:cNvPr id="1" name=""/>
        <p:cNvGrpSpPr/>
        <p:nvPr/>
      </p:nvGrpSpPr>
      <p:grpSpPr>
        <a:xfrm>
          <a:off x="0" y="0"/>
          <a:ext cx="0" cy="0"/>
          <a:chOff x="0" y="0"/>
          <a:chExt cx="0" cy="0"/>
        </a:xfrm>
      </p:grpSpPr>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SESW opener">
    <p:spTree>
      <p:nvGrpSpPr>
        <p:cNvPr id="1" name=""/>
        <p:cNvGrpSpPr/>
        <p:nvPr/>
      </p:nvGrpSpPr>
      <p:grpSpPr>
        <a:xfrm>
          <a:off x="0" y="0"/>
          <a:ext cx="0" cy="0"/>
          <a:chOff x="0" y="0"/>
          <a:chExt cx="0" cy="0"/>
        </a:xfrm>
      </p:grpSpPr>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7315200" y="414339"/>
            <a:ext cx="4303776"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12" name="Text Placeholder 11"/>
          <p:cNvSpPr>
            <a:spLocks noGrp="1"/>
          </p:cNvSpPr>
          <p:nvPr>
            <p:ph type="body" sz="quarter" idx="13" hasCustomPrompt="1"/>
          </p:nvPr>
        </p:nvSpPr>
        <p:spPr>
          <a:xfrm>
            <a:off x="7315200" y="1584325"/>
            <a:ext cx="4303776"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Tree>
    <p:extLst>
      <p:ext uri="{BB962C8B-B14F-4D97-AF65-F5344CB8AC3E}">
        <p14:creationId xmlns:p14="http://schemas.microsoft.com/office/powerpoint/2010/main" val="482209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chart left">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7315200" y="414339"/>
            <a:ext cx="4303776"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12" name="Text Placeholder 11"/>
          <p:cNvSpPr>
            <a:spLocks noGrp="1"/>
          </p:cNvSpPr>
          <p:nvPr>
            <p:ph type="body" sz="quarter" idx="13" hasCustomPrompt="1"/>
          </p:nvPr>
        </p:nvSpPr>
        <p:spPr>
          <a:xfrm>
            <a:off x="7315200" y="1584325"/>
            <a:ext cx="4303776"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
        <p:nvSpPr>
          <p:cNvPr id="4" name="Chart Placeholder 3"/>
          <p:cNvSpPr>
            <a:spLocks noGrp="1"/>
          </p:cNvSpPr>
          <p:nvPr>
            <p:ph type="chart" sz="quarter" idx="14"/>
          </p:nvPr>
        </p:nvSpPr>
        <p:spPr>
          <a:xfrm>
            <a:off x="0" y="0"/>
            <a:ext cx="7010400" cy="6858000"/>
          </a:xfrm>
          <a:prstGeom prst="rect">
            <a:avLst/>
          </a:prstGeom>
        </p:spPr>
        <p:txBody>
          <a:body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48640" y="414339"/>
            <a:ext cx="4047744"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548640" y="1584325"/>
            <a:ext cx="4047744"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flipH="1">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572835"/>
            <a:ext cx="5596128" cy="999934"/>
          </a:xfrm>
          <a:prstGeom prst="rect">
            <a:avLst/>
          </a:prstGeom>
        </p:spPr>
        <p:txBody>
          <a:bodyPr/>
          <a:lstStyle>
            <a:lvl1pPr marL="0" indent="0">
              <a:buNone/>
              <a:defRPr sz="3600" b="1" baseline="0">
                <a:solidFill>
                  <a:srgbClr val="D6000D"/>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1892289"/>
            <a:ext cx="5596128"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ext uri="{BB962C8B-B14F-4D97-AF65-F5344CB8AC3E}">
        <p14:creationId xmlns:p14="http://schemas.microsoft.com/office/powerpoint/2010/main" val="1207549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6"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rgbClr val="D6000D"/>
                </a:solidFill>
              </a:defRPr>
            </a:lvl1pPr>
          </a:lstStyle>
          <a:p>
            <a:pPr lvl="0"/>
            <a:r>
              <a:rPr lang="en-US" dirty="0"/>
              <a:t>TITLE GOES HERE IN UPPERCASE BOLD</a:t>
            </a:r>
          </a:p>
        </p:txBody>
      </p:sp>
      <p:sp>
        <p:nvSpPr>
          <p:cNvPr id="7" name="Text Placeholder 11"/>
          <p:cNvSpPr>
            <a:spLocks noGrp="1"/>
          </p:cNvSpPr>
          <p:nvPr>
            <p:ph type="body" sz="quarter" idx="13" hasCustomPrompt="1"/>
          </p:nvPr>
        </p:nvSpPr>
        <p:spPr>
          <a:xfrm>
            <a:off x="548640" y="3281409"/>
            <a:ext cx="6851904" cy="3206750"/>
          </a:xfrm>
          <a:prstGeom prst="rect">
            <a:avLst/>
          </a:prstGeom>
        </p:spPr>
        <p:txBody>
          <a:bodyPr/>
          <a:lstStyle>
            <a:lvl1pPr marL="342900" indent="-342900">
              <a:lnSpc>
                <a:spcPct val="100000"/>
              </a:lnSpc>
              <a:buFont typeface="Arial" charset="0"/>
              <a:buChar char="•"/>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p>
          <a:p>
            <a:pPr lvl="0"/>
            <a:r>
              <a:rPr lang="en-US" dirty="0" err="1"/>
              <a:t>Magnis</a:t>
            </a:r>
            <a:r>
              <a:rPr lang="en-US" dirty="0"/>
              <a:t> dis parturient </a:t>
            </a:r>
            <a:r>
              <a:rPr lang="en-US" dirty="0" err="1"/>
              <a:t>montes</a:t>
            </a:r>
            <a:endParaRPr lang="en-US" dirty="0"/>
          </a:p>
          <a:p>
            <a:pPr lvl="0"/>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char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4" name="Chart Placeholder 3"/>
          <p:cNvSpPr>
            <a:spLocks noGrp="1"/>
          </p:cNvSpPr>
          <p:nvPr>
            <p:ph type="chart" sz="quarter" idx="10"/>
          </p:nvPr>
        </p:nvSpPr>
        <p:spPr>
          <a:xfrm>
            <a:off x="548640" y="401638"/>
            <a:ext cx="8900160" cy="5999162"/>
          </a:xfrm>
          <a:prstGeom prst="rect">
            <a:avLst/>
          </a:prstGeom>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CIT opener">
    <p:spTree>
      <p:nvGrpSpPr>
        <p:cNvPr id="1" name=""/>
        <p:cNvGrpSpPr/>
        <p:nvPr/>
      </p:nvGrpSpPr>
      <p:grpSpPr>
        <a:xfrm>
          <a:off x="0" y="0"/>
          <a:ext cx="0" cy="0"/>
          <a:chOff x="0" y="0"/>
          <a:chExt cx="0" cy="0"/>
        </a:xfrm>
      </p:grpSpPr>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Title slide animat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2298" y="424894"/>
            <a:ext cx="2001062" cy="7706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91945" y="2297409"/>
            <a:ext cx="7937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96745" y="2600621"/>
            <a:ext cx="7937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hasCustomPrompt="1"/>
          </p:nvPr>
        </p:nvSpPr>
        <p:spPr>
          <a:xfrm>
            <a:off x="1583246" y="1585414"/>
            <a:ext cx="3817810" cy="2892425"/>
          </a:xfrm>
          <a:prstGeom prst="rect">
            <a:avLst/>
          </a:prstGeom>
        </p:spPr>
        <p:txBody>
          <a:bodyPr lIns="288000" tIns="251999" rIns="0" bIns="288000"/>
          <a:lstStyle>
            <a:lvl1pPr marL="0" indent="0">
              <a:buNone/>
              <a:defRPr sz="3200" b="1" i="0" baseline="0">
                <a:solidFill>
                  <a:srgbClr val="D6000D"/>
                </a:solidFill>
                <a:latin typeface="Arial" charset="0"/>
                <a:ea typeface="Arial" charset="0"/>
                <a:cs typeface="Arial" charset="0"/>
              </a:defRPr>
            </a:lvl1pPr>
          </a:lstStyle>
          <a:p>
            <a:pPr lvl="0"/>
            <a:r>
              <a:rPr lang="en-US" dirty="0"/>
              <a:t>PRESENTATION TITLE ARIAL BOLD 32PT WITH A MAXIMUM OF 12 WORDS</a:t>
            </a:r>
          </a:p>
        </p:txBody>
      </p:sp>
      <p:sp>
        <p:nvSpPr>
          <p:cNvPr id="14" name="Text Placeholder 13"/>
          <p:cNvSpPr>
            <a:spLocks noGrp="1"/>
          </p:cNvSpPr>
          <p:nvPr>
            <p:ph type="body" sz="quarter" idx="11" hasCustomPrompt="1"/>
          </p:nvPr>
        </p:nvSpPr>
        <p:spPr>
          <a:xfrm>
            <a:off x="1582738" y="5389563"/>
            <a:ext cx="3586670"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dirty="0"/>
              <a:t>PRESENTER NAME</a:t>
            </a:r>
          </a:p>
        </p:txBody>
      </p:sp>
      <p:sp>
        <p:nvSpPr>
          <p:cNvPr id="15" name="Text Placeholder 13"/>
          <p:cNvSpPr>
            <a:spLocks noGrp="1"/>
          </p:cNvSpPr>
          <p:nvPr>
            <p:ph type="body" sz="quarter" idx="12" hasCustomPrompt="1"/>
          </p:nvPr>
        </p:nvSpPr>
        <p:spPr>
          <a:xfrm>
            <a:off x="1582738" y="5711637"/>
            <a:ext cx="3586670"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dirty="0"/>
              <a:t>PRESENTER TITLE</a:t>
            </a:r>
          </a:p>
        </p:txBody>
      </p:sp>
      <p:sp>
        <p:nvSpPr>
          <p:cNvPr id="16" name="Text Placeholder 13"/>
          <p:cNvSpPr>
            <a:spLocks noGrp="1"/>
          </p:cNvSpPr>
          <p:nvPr>
            <p:ph type="body" sz="quarter" idx="13" hasCustomPrompt="1"/>
          </p:nvPr>
        </p:nvSpPr>
        <p:spPr>
          <a:xfrm>
            <a:off x="1582738" y="6033711"/>
            <a:ext cx="3586670"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dirty="0"/>
              <a:t>DATE OF PRESENTATION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0" presetClass="path" presetSubtype="0" accel="50000" decel="50000" fill="hold" nodeType="withEffect">
                                  <p:stCondLst>
                                    <p:cond delay="0"/>
                                  </p:stCondLst>
                                  <p:childTnLst>
                                    <p:animMotion origin="layout" path="M -1.66667E-6 4.81481E-6 L -0.1276 -0.17292 " pathEditMode="relative" rAng="0" ptsTypes="AA">
                                      <p:cBhvr>
                                        <p:cTn id="12" dur="1000" fill="hold"/>
                                        <p:tgtEl>
                                          <p:spTgt spid="8"/>
                                        </p:tgtEl>
                                        <p:attrNameLst>
                                          <p:attrName>ppt_x</p:attrName>
                                          <p:attrName>ppt_y</p:attrName>
                                        </p:attrNameLst>
                                      </p:cBhvr>
                                      <p:rCtr x="-6380" y="-8657"/>
                                    </p:animMotion>
                                  </p:childTnLst>
                                </p:cTn>
                              </p:par>
                              <p:par>
                                <p:cTn id="13" presetID="0" presetClass="path" presetSubtype="0" accel="50000" decel="50000" fill="hold" nodeType="withEffect">
                                  <p:stCondLst>
                                    <p:cond delay="0"/>
                                  </p:stCondLst>
                                  <p:childTnLst>
                                    <p:animMotion origin="layout" path="M -1.66667E-6 1.85185E-6 L 0.13945 0.13634 " pathEditMode="relative" rAng="0" ptsTypes="AA">
                                      <p:cBhvr>
                                        <p:cTn id="14" dur="1000" fill="hold"/>
                                        <p:tgtEl>
                                          <p:spTgt spid="9"/>
                                        </p:tgtEl>
                                        <p:attrNameLst>
                                          <p:attrName>ppt_x</p:attrName>
                                          <p:attrName>ppt_y</p:attrName>
                                        </p:attrNameLst>
                                      </p:cBhvr>
                                      <p:rCtr x="6966" y="6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 Placeholder 13"/>
          <p:cNvSpPr>
            <a:spLocks noGrp="1"/>
          </p:cNvSpPr>
          <p:nvPr>
            <p:ph type="body" sz="quarter" idx="11" hasCustomPrompt="1"/>
          </p:nvPr>
        </p:nvSpPr>
        <p:spPr>
          <a:xfrm>
            <a:off x="1582738" y="5389563"/>
            <a:ext cx="3586670"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dirty="0"/>
              <a:t>PRESENTER NAME</a:t>
            </a:r>
          </a:p>
        </p:txBody>
      </p:sp>
      <p:sp>
        <p:nvSpPr>
          <p:cNvPr id="15" name="Text Placeholder 13"/>
          <p:cNvSpPr>
            <a:spLocks noGrp="1"/>
          </p:cNvSpPr>
          <p:nvPr>
            <p:ph type="body" sz="quarter" idx="12" hasCustomPrompt="1"/>
          </p:nvPr>
        </p:nvSpPr>
        <p:spPr>
          <a:xfrm>
            <a:off x="1582738" y="5711637"/>
            <a:ext cx="3586670"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dirty="0"/>
              <a:t>PRESENTER TITLE</a:t>
            </a:r>
          </a:p>
        </p:txBody>
      </p:sp>
      <p:sp>
        <p:nvSpPr>
          <p:cNvPr id="16" name="Text Placeholder 13"/>
          <p:cNvSpPr>
            <a:spLocks noGrp="1"/>
          </p:cNvSpPr>
          <p:nvPr>
            <p:ph type="body" sz="quarter" idx="13" hasCustomPrompt="1"/>
          </p:nvPr>
        </p:nvSpPr>
        <p:spPr>
          <a:xfrm>
            <a:off x="1582738" y="6033711"/>
            <a:ext cx="3586670"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dirty="0"/>
              <a:t>DATE OF PRESENTATION</a:t>
            </a:r>
          </a:p>
        </p:txBody>
      </p:sp>
      <p:sp>
        <p:nvSpPr>
          <p:cNvPr id="5" name="Text Placeholder 4"/>
          <p:cNvSpPr>
            <a:spLocks noGrp="1"/>
          </p:cNvSpPr>
          <p:nvPr>
            <p:ph type="body" sz="quarter" idx="15" hasCustomPrompt="1"/>
          </p:nvPr>
        </p:nvSpPr>
        <p:spPr>
          <a:xfrm>
            <a:off x="1509586" y="1203608"/>
            <a:ext cx="5366702" cy="3234280"/>
          </a:xfrm>
          <a:prstGeom prst="rect">
            <a:avLst/>
          </a:prstGeom>
        </p:spPr>
        <p:txBody>
          <a:bodyPr lIns="288000" tIns="288000" rIns="288000" bIns="0"/>
          <a:lstStyle>
            <a:lvl1pPr marL="0" indent="0">
              <a:buNone/>
              <a:defRPr sz="4600" b="1">
                <a:solidFill>
                  <a:srgbClr val="D6000D"/>
                </a:solidFill>
              </a:defRPr>
            </a:lvl1pPr>
          </a:lstStyle>
          <a:p>
            <a:pPr lvl="0"/>
            <a:r>
              <a:rPr lang="en-US" dirty="0"/>
              <a:t>PRESENTATION TITLE GOES HERE UPPERCASE 48PT </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Grey- char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6" name="Chart Placeholder 3"/>
          <p:cNvSpPr>
            <a:spLocks noGrp="1"/>
          </p:cNvSpPr>
          <p:nvPr>
            <p:ph type="chart" sz="quarter" idx="10"/>
          </p:nvPr>
        </p:nvSpPr>
        <p:spPr>
          <a:xfrm>
            <a:off x="548639" y="401637"/>
            <a:ext cx="8900161" cy="6086521"/>
          </a:xfrm>
          <a:prstGeom prst="rect">
            <a:avLst/>
          </a:prstGeom>
        </p:spPr>
        <p:txBody>
          <a:bodyPr/>
          <a:lstStyle/>
          <a:p>
            <a:endParaRPr lang="en-US"/>
          </a:p>
        </p:txBody>
      </p:sp>
    </p:spTree>
    <p:extLst>
      <p:ext uri="{BB962C8B-B14F-4D97-AF65-F5344CB8AC3E}">
        <p14:creationId xmlns:p14="http://schemas.microsoft.com/office/powerpoint/2010/main" val="4009930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y-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7315200" y="414339"/>
            <a:ext cx="4328160"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12" name="Text Placeholder 11"/>
          <p:cNvSpPr>
            <a:spLocks noGrp="1"/>
          </p:cNvSpPr>
          <p:nvPr>
            <p:ph type="body" sz="quarter" idx="13" hasCustomPrompt="1"/>
          </p:nvPr>
        </p:nvSpPr>
        <p:spPr>
          <a:xfrm>
            <a:off x="7315200" y="1584325"/>
            <a:ext cx="4328160"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ey- chart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11" name="Text Placeholder 4"/>
          <p:cNvSpPr>
            <a:spLocks noGrp="1"/>
          </p:cNvSpPr>
          <p:nvPr>
            <p:ph type="body" sz="quarter" idx="12" hasCustomPrompt="1"/>
          </p:nvPr>
        </p:nvSpPr>
        <p:spPr>
          <a:xfrm>
            <a:off x="7315200" y="414339"/>
            <a:ext cx="4328160"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sp>
        <p:nvSpPr>
          <p:cNvPr id="13" name="Text Placeholder 11"/>
          <p:cNvSpPr>
            <a:spLocks noGrp="1"/>
          </p:cNvSpPr>
          <p:nvPr>
            <p:ph type="body" sz="quarter" idx="13" hasCustomPrompt="1"/>
          </p:nvPr>
        </p:nvSpPr>
        <p:spPr>
          <a:xfrm>
            <a:off x="7315200" y="1584325"/>
            <a:ext cx="4328160"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
        <p:nvSpPr>
          <p:cNvPr id="14" name="Chart Placeholder 3"/>
          <p:cNvSpPr>
            <a:spLocks noGrp="1"/>
          </p:cNvSpPr>
          <p:nvPr>
            <p:ph type="chart" sz="quarter" idx="14"/>
          </p:nvPr>
        </p:nvSpPr>
        <p:spPr>
          <a:xfrm>
            <a:off x="0" y="0"/>
            <a:ext cx="7010400" cy="6858000"/>
          </a:xfrm>
          <a:prstGeom prst="rect">
            <a:avLst/>
          </a:prstGeom>
        </p:spPr>
        <p:txBody>
          <a:body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ey-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48640" y="414339"/>
            <a:ext cx="4169664"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548640" y="1584325"/>
            <a:ext cx="4169664"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y-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780099"/>
            <a:ext cx="5596128" cy="999934"/>
          </a:xfrm>
          <a:prstGeom prst="rect">
            <a:avLst/>
          </a:prstGeom>
        </p:spPr>
        <p:txBody>
          <a:bodyPr/>
          <a:lstStyle>
            <a:lvl1pPr marL="0" indent="0">
              <a:buNone/>
              <a:defRPr sz="3600" b="1" baseline="0">
                <a:solidFill>
                  <a:srgbClr val="D6000D"/>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2099553"/>
            <a:ext cx="5596128"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4"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rgbClr val="D6000D"/>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3281409"/>
            <a:ext cx="6851904" cy="1827039"/>
          </a:xfrm>
          <a:prstGeom prst="rect">
            <a:avLst/>
          </a:prstGeom>
        </p:spPr>
        <p:txBody>
          <a:bodyPr/>
          <a:lstStyle>
            <a:lvl1pPr marL="342900" indent="-342900">
              <a:lnSpc>
                <a:spcPct val="100000"/>
              </a:lnSpc>
              <a:buFont typeface="Arial" charset="0"/>
              <a:buChar char="•"/>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p>
          <a:p>
            <a:pPr lvl="0"/>
            <a:r>
              <a:rPr lang="en-US" dirty="0" err="1"/>
              <a:t>Magnis</a:t>
            </a:r>
            <a:r>
              <a:rPr lang="en-US" dirty="0"/>
              <a:t> dis parturient </a:t>
            </a:r>
            <a:r>
              <a:rPr lang="en-US" dirty="0" err="1"/>
              <a:t>montes</a:t>
            </a:r>
            <a:endParaRPr lang="en-US" dirty="0"/>
          </a:p>
          <a:p>
            <a:pPr lvl="0"/>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ey- char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6" name="Chart Placeholder 3"/>
          <p:cNvSpPr>
            <a:spLocks noGrp="1"/>
          </p:cNvSpPr>
          <p:nvPr>
            <p:ph type="chart" sz="quarter" idx="10"/>
          </p:nvPr>
        </p:nvSpPr>
        <p:spPr>
          <a:xfrm>
            <a:off x="548639" y="401637"/>
            <a:ext cx="8900161" cy="6086521"/>
          </a:xfrm>
          <a:prstGeom prst="rect">
            <a:avLst/>
          </a:prstGeom>
        </p:spPr>
        <p:txBody>
          <a:bodyPr/>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ey- 3 column">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158240" y="931363"/>
            <a:ext cx="2316480" cy="2266122"/>
          </a:xfrm>
          <a:prstGeom prst="rect">
            <a:avLst/>
          </a:prstGeom>
        </p:spPr>
        <p:txBody>
          <a:bodyPr/>
          <a:lstStyle/>
          <a:p>
            <a:endParaRPr lang="en-US"/>
          </a:p>
        </p:txBody>
      </p:sp>
      <p:sp>
        <p:nvSpPr>
          <p:cNvPr id="5" name="Text Placeholder 4"/>
          <p:cNvSpPr>
            <a:spLocks noGrp="1"/>
          </p:cNvSpPr>
          <p:nvPr>
            <p:ph type="body" sz="quarter" idx="12" hasCustomPrompt="1"/>
          </p:nvPr>
        </p:nvSpPr>
        <p:spPr>
          <a:xfrm>
            <a:off x="646176" y="3389187"/>
            <a:ext cx="3340608" cy="756093"/>
          </a:xfrm>
          <a:prstGeom prst="rect">
            <a:avLst/>
          </a:prstGeom>
        </p:spPr>
        <p:txBody>
          <a:bodyPr/>
          <a:lstStyle>
            <a:lvl1pPr marL="0" indent="0" algn="ctr">
              <a:buNone/>
              <a:defRPr sz="2400" b="1" baseline="0">
                <a:solidFill>
                  <a:srgbClr val="2F2F2F"/>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4560" y="5782559"/>
            <a:ext cx="1832169" cy="705600"/>
          </a:xfrm>
          <a:prstGeom prst="rect">
            <a:avLst/>
          </a:prstGeom>
        </p:spPr>
      </p:pic>
      <p:sp>
        <p:nvSpPr>
          <p:cNvPr id="12" name="Text Placeholder 11"/>
          <p:cNvSpPr>
            <a:spLocks noGrp="1"/>
          </p:cNvSpPr>
          <p:nvPr>
            <p:ph type="body" sz="quarter" idx="13" hasCustomPrompt="1"/>
          </p:nvPr>
        </p:nvSpPr>
        <p:spPr>
          <a:xfrm>
            <a:off x="646176" y="4196196"/>
            <a:ext cx="3340608" cy="1341755"/>
          </a:xfrm>
          <a:prstGeom prst="rect">
            <a:avLst/>
          </a:prstGeom>
        </p:spPr>
        <p:txBody>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a:t>
            </a:r>
          </a:p>
        </p:txBody>
      </p:sp>
      <p:sp>
        <p:nvSpPr>
          <p:cNvPr id="6" name="Picture Placeholder 2"/>
          <p:cNvSpPr>
            <a:spLocks noGrp="1"/>
          </p:cNvSpPr>
          <p:nvPr>
            <p:ph type="pic" sz="quarter" idx="14"/>
          </p:nvPr>
        </p:nvSpPr>
        <p:spPr>
          <a:xfrm>
            <a:off x="4907280" y="931363"/>
            <a:ext cx="2316480" cy="2266122"/>
          </a:xfrm>
          <a:prstGeom prst="rect">
            <a:avLst/>
          </a:prstGeom>
        </p:spPr>
        <p:txBody>
          <a:bodyPr/>
          <a:lstStyle/>
          <a:p>
            <a:endParaRPr lang="en-US"/>
          </a:p>
        </p:txBody>
      </p:sp>
      <p:sp>
        <p:nvSpPr>
          <p:cNvPr id="8" name="Text Placeholder 4"/>
          <p:cNvSpPr>
            <a:spLocks noGrp="1"/>
          </p:cNvSpPr>
          <p:nvPr>
            <p:ph type="body" sz="quarter" idx="15" hasCustomPrompt="1"/>
          </p:nvPr>
        </p:nvSpPr>
        <p:spPr>
          <a:xfrm>
            <a:off x="4395216" y="3389187"/>
            <a:ext cx="3340608" cy="756093"/>
          </a:xfrm>
          <a:prstGeom prst="rect">
            <a:avLst/>
          </a:prstGeom>
        </p:spPr>
        <p:txBody>
          <a:bodyPr/>
          <a:lstStyle>
            <a:lvl1pPr marL="0" indent="0" algn="ctr">
              <a:buNone/>
              <a:defRPr sz="2400" b="1" baseline="0">
                <a:solidFill>
                  <a:srgbClr val="2F2F2F"/>
                </a:solidFill>
              </a:defRPr>
            </a:lvl1pPr>
          </a:lstStyle>
          <a:p>
            <a:pPr lvl="0"/>
            <a:r>
              <a:rPr lang="en-US" dirty="0"/>
              <a:t>TITLE GOES HERE IN UPPERCASE BOLD</a:t>
            </a:r>
          </a:p>
        </p:txBody>
      </p:sp>
      <p:sp>
        <p:nvSpPr>
          <p:cNvPr id="9" name="Text Placeholder 11"/>
          <p:cNvSpPr>
            <a:spLocks noGrp="1"/>
          </p:cNvSpPr>
          <p:nvPr>
            <p:ph type="body" sz="quarter" idx="16" hasCustomPrompt="1"/>
          </p:nvPr>
        </p:nvSpPr>
        <p:spPr>
          <a:xfrm>
            <a:off x="4395216" y="4196196"/>
            <a:ext cx="3340608" cy="1341755"/>
          </a:xfrm>
          <a:prstGeom prst="rect">
            <a:avLst/>
          </a:prstGeom>
        </p:spPr>
        <p:txBody>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a:t>
            </a:r>
          </a:p>
        </p:txBody>
      </p:sp>
      <p:sp>
        <p:nvSpPr>
          <p:cNvPr id="10" name="Picture Placeholder 2"/>
          <p:cNvSpPr>
            <a:spLocks noGrp="1"/>
          </p:cNvSpPr>
          <p:nvPr>
            <p:ph type="pic" sz="quarter" idx="17"/>
          </p:nvPr>
        </p:nvSpPr>
        <p:spPr>
          <a:xfrm>
            <a:off x="8656320" y="931363"/>
            <a:ext cx="2316480" cy="2266122"/>
          </a:xfrm>
          <a:prstGeom prst="rect">
            <a:avLst/>
          </a:prstGeom>
        </p:spPr>
        <p:txBody>
          <a:bodyPr/>
          <a:lstStyle/>
          <a:p>
            <a:endParaRPr lang="en-US"/>
          </a:p>
        </p:txBody>
      </p:sp>
      <p:sp>
        <p:nvSpPr>
          <p:cNvPr id="11" name="Text Placeholder 4"/>
          <p:cNvSpPr>
            <a:spLocks noGrp="1"/>
          </p:cNvSpPr>
          <p:nvPr>
            <p:ph type="body" sz="quarter" idx="18" hasCustomPrompt="1"/>
          </p:nvPr>
        </p:nvSpPr>
        <p:spPr>
          <a:xfrm>
            <a:off x="8144256" y="3389187"/>
            <a:ext cx="3340608" cy="756093"/>
          </a:xfrm>
          <a:prstGeom prst="rect">
            <a:avLst/>
          </a:prstGeom>
        </p:spPr>
        <p:txBody>
          <a:bodyPr/>
          <a:lstStyle>
            <a:lvl1pPr marL="0" indent="0" algn="ctr">
              <a:buNone/>
              <a:defRPr sz="2400" b="1" baseline="0">
                <a:solidFill>
                  <a:srgbClr val="2F2F2F"/>
                </a:solidFill>
              </a:defRPr>
            </a:lvl1pPr>
          </a:lstStyle>
          <a:p>
            <a:pPr lvl="0"/>
            <a:r>
              <a:rPr lang="en-US" dirty="0"/>
              <a:t>TITLE GOES HERE IN UPPERCASE BOLD</a:t>
            </a:r>
          </a:p>
        </p:txBody>
      </p:sp>
      <p:sp>
        <p:nvSpPr>
          <p:cNvPr id="13" name="Text Placeholder 11"/>
          <p:cNvSpPr>
            <a:spLocks noGrp="1"/>
          </p:cNvSpPr>
          <p:nvPr>
            <p:ph type="body" sz="quarter" idx="19" hasCustomPrompt="1"/>
          </p:nvPr>
        </p:nvSpPr>
        <p:spPr>
          <a:xfrm>
            <a:off x="8144256" y="4196196"/>
            <a:ext cx="3340608" cy="1341755"/>
          </a:xfrm>
          <a:prstGeom prst="rect">
            <a:avLst/>
          </a:prstGeom>
        </p:spPr>
        <p:txBody>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PS opener">
    <p:spTree>
      <p:nvGrpSpPr>
        <p:cNvPr id="1" name=""/>
        <p:cNvGrpSpPr/>
        <p:nvPr/>
      </p:nvGrpSpPr>
      <p:grpSpPr>
        <a:xfrm>
          <a:off x="0" y="0"/>
          <a:ext cx="0" cy="0"/>
          <a:chOff x="0" y="0"/>
          <a:chExt cx="0" cy="0"/>
        </a:xfrm>
      </p:grpSpPr>
    </p:spTree>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White-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48640" y="414339"/>
            <a:ext cx="4047744"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548640" y="1584325"/>
            <a:ext cx="4047744"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ext uri="{BB962C8B-B14F-4D97-AF65-F5344CB8AC3E}">
        <p14:creationId xmlns:p14="http://schemas.microsoft.com/office/powerpoint/2010/main" val="1584898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 -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7315200" y="414339"/>
            <a:ext cx="4316540" cy="999934"/>
          </a:xfrm>
          <a:prstGeom prst="rect">
            <a:avLst/>
          </a:prstGeom>
          <a:noFill/>
        </p:spPr>
        <p:txBody>
          <a:bodyPr/>
          <a:lstStyle>
            <a:lvl1pPr marL="0" indent="0">
              <a:buNone/>
              <a:defRPr b="1" baseline="0">
                <a:solidFill>
                  <a:schemeClr val="bg1"/>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7315200" y="1584325"/>
            <a:ext cx="4316540"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1418" y="5768912"/>
            <a:ext cx="1830322" cy="704889"/>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d - chart left">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7315200" y="414339"/>
            <a:ext cx="4328160" cy="999934"/>
          </a:xfrm>
          <a:prstGeom prst="rect">
            <a:avLst/>
          </a:prstGeom>
          <a:noFill/>
        </p:spPr>
        <p:txBody>
          <a:bodyPr/>
          <a:lstStyle>
            <a:lvl1pPr marL="0" indent="0">
              <a:buNone/>
              <a:defRPr b="1" baseline="0">
                <a:solidFill>
                  <a:schemeClr val="bg1"/>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7315200" y="1584325"/>
            <a:ext cx="4328160"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3038" y="5768912"/>
            <a:ext cx="1830322" cy="704889"/>
          </a:xfrm>
          <a:prstGeom prst="rect">
            <a:avLst/>
          </a:prstGeom>
        </p:spPr>
      </p:pic>
      <p:sp>
        <p:nvSpPr>
          <p:cNvPr id="7" name="Chart Placeholder 3"/>
          <p:cNvSpPr>
            <a:spLocks noGrp="1"/>
          </p:cNvSpPr>
          <p:nvPr>
            <p:ph type="chart" sz="quarter" idx="14"/>
          </p:nvPr>
        </p:nvSpPr>
        <p:spPr>
          <a:xfrm>
            <a:off x="0" y="0"/>
            <a:ext cx="7010400" cy="6858000"/>
          </a:xfrm>
          <a:prstGeom prst="rect">
            <a:avLst/>
          </a:prstGeom>
        </p:spPr>
        <p:txBody>
          <a:body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 -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60832" y="414339"/>
            <a:ext cx="4340924" cy="999934"/>
          </a:xfrm>
          <a:prstGeom prst="rect">
            <a:avLst/>
          </a:prstGeom>
        </p:spPr>
        <p:txBody>
          <a:bodyPr/>
          <a:lstStyle>
            <a:lvl1pPr marL="0" indent="0">
              <a:buNone/>
              <a:defRPr b="1" baseline="0">
                <a:solidFill>
                  <a:schemeClr val="bg1"/>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560832" y="1584325"/>
            <a:ext cx="4340924"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832" y="5768912"/>
            <a:ext cx="1830322" cy="704889"/>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d -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962979"/>
            <a:ext cx="5596128" cy="999934"/>
          </a:xfrm>
          <a:prstGeom prst="rect">
            <a:avLst/>
          </a:prstGeom>
        </p:spPr>
        <p:txBody>
          <a:bodyPr/>
          <a:lstStyle>
            <a:lvl1pPr marL="0" indent="0">
              <a:buNone/>
              <a:defRPr sz="3600" b="1" baseline="0">
                <a:solidFill>
                  <a:schemeClr val="bg1"/>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2282433"/>
            <a:ext cx="5596128"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68912"/>
            <a:ext cx="1830322" cy="704889"/>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 - text">
    <p:spTree>
      <p:nvGrpSpPr>
        <p:cNvPr id="1" name=""/>
        <p:cNvGrpSpPr/>
        <p:nvPr/>
      </p:nvGrpSpPr>
      <p:grpSpPr>
        <a:xfrm>
          <a:off x="0" y="0"/>
          <a:ext cx="0" cy="0"/>
          <a:chOff x="0" y="0"/>
          <a:chExt cx="0" cy="0"/>
        </a:xfrm>
      </p:grpSpPr>
      <p:sp>
        <p:nvSpPr>
          <p:cNvPr id="4"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chemeClr val="bg1"/>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3281409"/>
            <a:ext cx="6851904" cy="1827039"/>
          </a:xfrm>
          <a:prstGeom prst="rect">
            <a:avLst/>
          </a:prstGeom>
        </p:spPr>
        <p:txBody>
          <a:bodyPr/>
          <a:lstStyle>
            <a:lvl1pPr marL="342900" indent="-342900">
              <a:lnSpc>
                <a:spcPct val="100000"/>
              </a:lnSpc>
              <a:buFont typeface="Arial" charset="0"/>
              <a:buChar char="•"/>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p>
          <a:p>
            <a:pPr lvl="0"/>
            <a:r>
              <a:rPr lang="en-US" dirty="0" err="1"/>
              <a:t>Magnis</a:t>
            </a:r>
            <a:r>
              <a:rPr lang="en-US" dirty="0"/>
              <a:t> dis parturient </a:t>
            </a:r>
            <a:r>
              <a:rPr lang="en-US" dirty="0" err="1"/>
              <a:t>montes</a:t>
            </a:r>
            <a:endParaRPr lang="en-US" dirty="0"/>
          </a:p>
          <a:p>
            <a:pPr lvl="0"/>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8654" y="5768912"/>
            <a:ext cx="1830322" cy="704889"/>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8654" y="5768912"/>
            <a:ext cx="1830322" cy="704889"/>
          </a:xfrm>
          <a:prstGeom prst="rect">
            <a:avLst/>
          </a:prstGeom>
        </p:spPr>
      </p:pic>
      <p:sp>
        <p:nvSpPr>
          <p:cNvPr id="9" name="Text Placeholder 4"/>
          <p:cNvSpPr>
            <a:spLocks noGrp="1"/>
          </p:cNvSpPr>
          <p:nvPr>
            <p:ph type="body" sz="quarter" idx="12" hasCustomPrompt="1"/>
          </p:nvPr>
        </p:nvSpPr>
        <p:spPr>
          <a:xfrm>
            <a:off x="548640" y="536259"/>
            <a:ext cx="5596128" cy="463485"/>
          </a:xfrm>
          <a:prstGeom prst="rect">
            <a:avLst/>
          </a:prstGeom>
        </p:spPr>
        <p:txBody>
          <a:bodyPr/>
          <a:lstStyle>
            <a:lvl1pPr marL="0" indent="0">
              <a:buNone/>
              <a:defRPr sz="2400" b="1" baseline="0">
                <a:solidFill>
                  <a:schemeClr val="bg1"/>
                </a:solidFill>
              </a:defRPr>
            </a:lvl1pPr>
          </a:lstStyle>
          <a:p>
            <a:pPr lvl="0"/>
            <a:r>
              <a:rPr lang="en-US" dirty="0"/>
              <a:t>TITLE GOES HERE</a:t>
            </a:r>
          </a:p>
        </p:txBody>
      </p:sp>
      <p:sp>
        <p:nvSpPr>
          <p:cNvPr id="11" name="Table Placeholder 10"/>
          <p:cNvSpPr>
            <a:spLocks noGrp="1"/>
          </p:cNvSpPr>
          <p:nvPr>
            <p:ph type="tbl" sz="quarter" idx="13"/>
          </p:nvPr>
        </p:nvSpPr>
        <p:spPr>
          <a:xfrm>
            <a:off x="548640" y="1122363"/>
            <a:ext cx="11070336" cy="4486275"/>
          </a:xfrm>
          <a:prstGeom prst="rect">
            <a:avLst/>
          </a:prstGeom>
        </p:spPr>
        <p:txBody>
          <a:bodyPr/>
          <a:lstStyle/>
          <a:p>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pic background">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p>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2766" y="5768912"/>
            <a:ext cx="1830322" cy="704889"/>
          </a:xfrm>
          <a:prstGeom prst="rect">
            <a:avLst/>
          </a:prstGeom>
        </p:spPr>
      </p:pic>
      <p:sp>
        <p:nvSpPr>
          <p:cNvPr id="11" name="Text Placeholder 10"/>
          <p:cNvSpPr>
            <a:spLocks noGrp="1"/>
          </p:cNvSpPr>
          <p:nvPr>
            <p:ph type="body" sz="quarter" idx="11" hasCustomPrompt="1"/>
          </p:nvPr>
        </p:nvSpPr>
        <p:spPr>
          <a:xfrm>
            <a:off x="901700" y="1889125"/>
            <a:ext cx="6376924" cy="2719388"/>
          </a:xfrm>
          <a:prstGeom prst="rect">
            <a:avLst/>
          </a:prstGeom>
        </p:spPr>
        <p:txBody>
          <a:bodyPr/>
          <a:lstStyle>
            <a:lvl1pPr marL="0" indent="0">
              <a:buNone/>
              <a:defRPr sz="4000" b="1" i="0">
                <a:solidFill>
                  <a:schemeClr val="bg1"/>
                </a:solidFill>
                <a:latin typeface="Arial" charset="0"/>
                <a:ea typeface="Arial" charset="0"/>
                <a:cs typeface="Arial" charset="0"/>
              </a:defRPr>
            </a:lvl1pPr>
            <a:lvl2pPr marL="457200" indent="0">
              <a:buNone/>
              <a:defRPr b="1" i="0">
                <a:latin typeface="Arial" charset="0"/>
                <a:ea typeface="Arial" charset="0"/>
                <a:cs typeface="Arial" charset="0"/>
              </a:defRPr>
            </a:lvl2pPr>
            <a:lvl3pPr marL="914400" indent="0">
              <a:buNone/>
              <a:defRPr b="1" i="0">
                <a:latin typeface="Arial" charset="0"/>
                <a:ea typeface="Arial" charset="0"/>
                <a:cs typeface="Arial" charset="0"/>
              </a:defRPr>
            </a:lvl3pPr>
            <a:lvl4pPr marL="1371600" indent="0">
              <a:buNone/>
              <a:defRPr b="1" i="0">
                <a:latin typeface="Arial" charset="0"/>
                <a:ea typeface="Arial" charset="0"/>
                <a:cs typeface="Arial" charset="0"/>
              </a:defRPr>
            </a:lvl4pPr>
            <a:lvl5pPr marL="1828800" indent="0">
              <a:buNone/>
              <a:defRPr b="1" i="0">
                <a:latin typeface="Arial" charset="0"/>
                <a:ea typeface="Arial" charset="0"/>
                <a:cs typeface="Arial" charset="0"/>
              </a:defRPr>
            </a:lvl5pPr>
          </a:lstStyle>
          <a:p>
            <a:pPr lvl="0"/>
            <a:r>
              <a:rPr lang="en-US" dirty="0"/>
              <a:t>TITLE FOR THE SLIDE GOES HERE IN UPPERCASE BOLD 40PT</a:t>
            </a:r>
          </a:p>
        </p:txBody>
      </p:sp>
    </p:spTree>
    <p:extLst>
      <p:ext uri="{BB962C8B-B14F-4D97-AF65-F5344CB8AC3E}">
        <p14:creationId xmlns:p14="http://schemas.microsoft.com/office/powerpoint/2010/main" val="156852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PSJ opener">
    <p:spTree>
      <p:nvGrpSpPr>
        <p:cNvPr id="1" name=""/>
        <p:cNvGrpSpPr/>
        <p:nvPr/>
      </p:nvGrpSpPr>
      <p:grpSpPr>
        <a:xfrm>
          <a:off x="0" y="0"/>
          <a:ext cx="0" cy="0"/>
          <a:chOff x="0" y="0"/>
          <a:chExt cx="0" cy="0"/>
        </a:xfrm>
      </p:grpSpPr>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GFS opener">
    <p:spTree>
      <p:nvGrpSpPr>
        <p:cNvPr id="1" name=""/>
        <p:cNvGrpSpPr/>
        <p:nvPr/>
      </p:nvGrpSpPr>
      <p:grpSpPr>
        <a:xfrm>
          <a:off x="0" y="0"/>
          <a:ext cx="0" cy="0"/>
          <a:chOff x="0" y="0"/>
          <a:chExt cx="0" cy="0"/>
        </a:xfrm>
      </p:grpSpPr>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HS opener">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HLS opener">
    <p:spTree>
      <p:nvGrpSpPr>
        <p:cNvPr id="1" name=""/>
        <p:cNvGrpSpPr/>
        <p:nvPr/>
      </p:nvGrpSpPr>
      <p:grpSpPr>
        <a:xfrm>
          <a:off x="0" y="0"/>
          <a:ext cx="0" cy="0"/>
          <a:chOff x="0" y="0"/>
          <a:chExt cx="0" cy="0"/>
        </a:xfrm>
      </p:grpSpPr>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S opener">
    <p:spTree>
      <p:nvGrpSpPr>
        <p:cNvPr id="1" name=""/>
        <p:cNvGrpSpPr/>
        <p:nvPr/>
      </p:nvGrpSpPr>
      <p:grpSpPr>
        <a:xfrm>
          <a:off x="0" y="0"/>
          <a:ext cx="0" cy="0"/>
          <a:chOff x="0" y="0"/>
          <a:chExt cx="0" cy="0"/>
        </a:xfrm>
      </p:grpSpPr>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2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theme" Target="../theme/theme26.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000D"/>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25759" y="2477667"/>
            <a:ext cx="4940482" cy="190266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5248" y="2517509"/>
            <a:ext cx="7461504" cy="1822982"/>
          </a:xfrm>
          <a:prstGeom prst="rect">
            <a:avLst/>
          </a:prstGeom>
        </p:spPr>
      </p:pic>
    </p:spTree>
    <p:extLst>
      <p:ext uri="{BB962C8B-B14F-4D97-AF65-F5344CB8AC3E}">
        <p14:creationId xmlns:p14="http://schemas.microsoft.com/office/powerpoint/2010/main" val="742969304"/>
      </p:ext>
    </p:extLst>
  </p:cSld>
  <p:clrMap bg1="lt1" tx1="dk1" bg2="lt2" tx2="dk2" accent1="accent1" accent2="accent2" accent3="accent3" accent4="accent4" accent5="accent5" accent6="accent6" hlink="hlink" folHlink="folHlink"/>
  <p:sldLayoutIdLst>
    <p:sldLayoutId id="2147483711"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2964" y="2544855"/>
            <a:ext cx="6913372" cy="1768290"/>
          </a:xfrm>
          <a:prstGeom prst="rect">
            <a:avLst/>
          </a:prstGeom>
        </p:spPr>
      </p:pic>
    </p:spTree>
    <p:extLst>
      <p:ext uri="{BB962C8B-B14F-4D97-AF65-F5344CB8AC3E}">
        <p14:creationId xmlns:p14="http://schemas.microsoft.com/office/powerpoint/2010/main" val="708539872"/>
      </p:ext>
    </p:extLst>
  </p:cSld>
  <p:clrMap bg1="lt1" tx1="dk1" bg2="lt2" tx2="dk2" accent1="accent1" accent2="accent2" accent3="accent3" accent4="accent4" accent5="accent5" accent6="accent6" hlink="hlink" folHlink="folHlink"/>
  <p:sldLayoutIdLst>
    <p:sldLayoutId id="2147483713"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6660" y="2508643"/>
            <a:ext cx="7205980" cy="1840714"/>
          </a:xfrm>
          <a:prstGeom prst="rect">
            <a:avLst/>
          </a:prstGeom>
        </p:spPr>
      </p:pic>
    </p:spTree>
    <p:extLst>
      <p:ext uri="{BB962C8B-B14F-4D97-AF65-F5344CB8AC3E}">
        <p14:creationId xmlns:p14="http://schemas.microsoft.com/office/powerpoint/2010/main" val="581082450"/>
      </p:ext>
    </p:extLst>
  </p:cSld>
  <p:clrMap bg1="lt1" tx1="dk1" bg2="lt2" tx2="dk2" accent1="accent1" accent2="accent2" accent3="accent3" accent4="accent4" accent5="accent5" accent6="accent6" hlink="hlink" folHlink="folHlink"/>
  <p:sldLayoutIdLst>
    <p:sldLayoutId id="2147483715"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2964" y="2611243"/>
            <a:ext cx="6913372" cy="1622814"/>
          </a:xfrm>
          <a:prstGeom prst="rect">
            <a:avLst/>
          </a:prstGeom>
        </p:spPr>
      </p:pic>
    </p:spTree>
    <p:extLst>
      <p:ext uri="{BB962C8B-B14F-4D97-AF65-F5344CB8AC3E}">
        <p14:creationId xmlns:p14="http://schemas.microsoft.com/office/powerpoint/2010/main" val="1834228673"/>
      </p:ext>
    </p:extLst>
  </p:cSld>
  <p:clrMap bg1="lt1" tx1="dk1" bg2="lt2" tx2="dk2" accent1="accent1" accent2="accent2" accent3="accent3" accent4="accent4" accent5="accent5" accent6="accent6" hlink="hlink" folHlink="folHlink"/>
  <p:sldLayoutIdLst>
    <p:sldLayoutId id="2147483717"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84704" y="2574923"/>
            <a:ext cx="7022592" cy="1695454"/>
          </a:xfrm>
          <a:prstGeom prst="rect">
            <a:avLst/>
          </a:prstGeom>
        </p:spPr>
      </p:pic>
    </p:spTree>
    <p:extLst>
      <p:ext uri="{BB962C8B-B14F-4D97-AF65-F5344CB8AC3E}">
        <p14:creationId xmlns:p14="http://schemas.microsoft.com/office/powerpoint/2010/main" val="948185420"/>
      </p:ext>
    </p:extLst>
  </p:cSld>
  <p:clrMap bg1="lt1" tx1="dk1" bg2="lt2" tx2="dk2" accent1="accent1" accent2="accent2" accent3="accent3" accent4="accent4" accent5="accent5" accent6="accent6" hlink="hlink" folHlink="folHlink"/>
  <p:sldLayoutIdLst>
    <p:sldLayoutId id="2147483719"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6496" y="2650011"/>
            <a:ext cx="5779008" cy="1557978"/>
          </a:xfrm>
          <a:prstGeom prst="rect">
            <a:avLst/>
          </a:prstGeom>
        </p:spPr>
      </p:pic>
    </p:spTree>
    <p:extLst>
      <p:ext uri="{BB962C8B-B14F-4D97-AF65-F5344CB8AC3E}">
        <p14:creationId xmlns:p14="http://schemas.microsoft.com/office/powerpoint/2010/main" val="1674463657"/>
      </p:ext>
    </p:extLst>
  </p:cSld>
  <p:clrMap bg1="lt1" tx1="dk1" bg2="lt2" tx2="dk2" accent1="accent1" accent2="accent2" accent3="accent3" accent4="accent4" accent5="accent5" accent6="accent6" hlink="hlink" folHlink="folHlink"/>
  <p:sldLayoutIdLst>
    <p:sldLayoutId id="2147483721"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5156" y="2572582"/>
            <a:ext cx="6888988" cy="1700136"/>
          </a:xfrm>
          <a:prstGeom prst="rect">
            <a:avLst/>
          </a:prstGeom>
        </p:spPr>
      </p:pic>
    </p:spTree>
    <p:extLst>
      <p:ext uri="{BB962C8B-B14F-4D97-AF65-F5344CB8AC3E}">
        <p14:creationId xmlns:p14="http://schemas.microsoft.com/office/powerpoint/2010/main" val="110291764"/>
      </p:ext>
    </p:extLst>
  </p:cSld>
  <p:clrMap bg1="lt1" tx1="dk1" bg2="lt2" tx2="dk2" accent1="accent1" accent2="accent2" accent3="accent3" accent4="accent4" accent5="accent5" accent6="accent6" hlink="hlink" folHlink="folHlink"/>
  <p:sldLayoutIdLst>
    <p:sldLayoutId id="2147483723"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6352" y="2597971"/>
            <a:ext cx="6559296" cy="1649358"/>
          </a:xfrm>
          <a:prstGeom prst="rect">
            <a:avLst/>
          </a:prstGeom>
        </p:spPr>
      </p:pic>
    </p:spTree>
    <p:extLst>
      <p:ext uri="{BB962C8B-B14F-4D97-AF65-F5344CB8AC3E}">
        <p14:creationId xmlns:p14="http://schemas.microsoft.com/office/powerpoint/2010/main" val="1874062951"/>
      </p:ext>
    </p:extLst>
  </p:cSld>
  <p:clrMap bg1="lt1" tx1="dk1" bg2="lt2" tx2="dk2" accent1="accent1" accent2="accent2" accent3="accent3" accent4="accent4" accent5="accent5" accent6="accent6" hlink="hlink" folHlink="folHlink"/>
  <p:sldLayoutIdLst>
    <p:sldLayoutId id="2147483725"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1188" y="2611689"/>
            <a:ext cx="6376924" cy="1634622"/>
          </a:xfrm>
          <a:prstGeom prst="rect">
            <a:avLst/>
          </a:prstGeom>
        </p:spPr>
      </p:pic>
    </p:spTree>
    <p:extLst>
      <p:ext uri="{BB962C8B-B14F-4D97-AF65-F5344CB8AC3E}">
        <p14:creationId xmlns:p14="http://schemas.microsoft.com/office/powerpoint/2010/main" val="1941603890"/>
      </p:ext>
    </p:extLst>
  </p:cSld>
  <p:clrMap bg1="lt1" tx1="dk1" bg2="lt2" tx2="dk2" accent1="accent1" accent2="accent2" accent3="accent3" accent4="accent4" accent5="accent5" accent6="accent6" hlink="hlink" folHlink="folHlink"/>
  <p:sldLayoutIdLst>
    <p:sldLayoutId id="2147483727"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1588" y="2562775"/>
            <a:ext cx="7596124" cy="1732450"/>
          </a:xfrm>
          <a:prstGeom prst="rect">
            <a:avLst/>
          </a:prstGeom>
        </p:spPr>
      </p:pic>
    </p:spTree>
    <p:extLst>
      <p:ext uri="{BB962C8B-B14F-4D97-AF65-F5344CB8AC3E}">
        <p14:creationId xmlns:p14="http://schemas.microsoft.com/office/powerpoint/2010/main" val="1988258551"/>
      </p:ext>
    </p:extLst>
  </p:cSld>
  <p:clrMap bg1="lt1" tx1="dk1" bg2="lt2" tx2="dk2" accent1="accent1" accent2="accent2" accent3="accent3" accent4="accent4" accent5="accent5" accent6="accent6" hlink="hlink" folHlink="folHlink"/>
  <p:sldLayoutIdLst>
    <p:sldLayoutId id="2147483731"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5972" y="2671062"/>
            <a:ext cx="7547356" cy="1503176"/>
          </a:xfrm>
          <a:prstGeom prst="rect">
            <a:avLst/>
          </a:prstGeom>
        </p:spPr>
      </p:pic>
    </p:spTree>
    <p:extLst>
      <p:ext uri="{BB962C8B-B14F-4D97-AF65-F5344CB8AC3E}">
        <p14:creationId xmlns:p14="http://schemas.microsoft.com/office/powerpoint/2010/main" val="1666634998"/>
      </p:ext>
    </p:extLst>
  </p:cSld>
  <p:clrMap bg1="lt1" tx1="dk1" bg2="lt2" tx2="dk2" accent1="accent1" accent2="accent2" accent3="accent3" accent4="accent4" accent5="accent5" accent6="accent6" hlink="hlink" folHlink="folHlink"/>
  <p:sldLayoutIdLst>
    <p:sldLayoutId id="2147483668"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72384" y="2673096"/>
            <a:ext cx="6047232" cy="1511808"/>
          </a:xfrm>
          <a:prstGeom prst="rect">
            <a:avLst/>
          </a:prstGeom>
        </p:spPr>
      </p:pic>
    </p:spTree>
    <p:extLst>
      <p:ext uri="{BB962C8B-B14F-4D97-AF65-F5344CB8AC3E}">
        <p14:creationId xmlns:p14="http://schemas.microsoft.com/office/powerpoint/2010/main" val="75988502"/>
      </p:ext>
    </p:extLst>
  </p:cSld>
  <p:clrMap bg1="lt1" tx1="dk1" bg2="lt2" tx2="dk2" accent1="accent1" accent2="accent2" accent3="accent3" accent4="accent4" accent5="accent5" accent6="accent6" hlink="hlink" folHlink="folHlink"/>
  <p:sldLayoutIdLst>
    <p:sldLayoutId id="2147483733"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1424" y="2617768"/>
            <a:ext cx="6169152" cy="1609764"/>
          </a:xfrm>
          <a:prstGeom prst="rect">
            <a:avLst/>
          </a:prstGeom>
        </p:spPr>
      </p:pic>
    </p:spTree>
    <p:extLst>
      <p:ext uri="{BB962C8B-B14F-4D97-AF65-F5344CB8AC3E}">
        <p14:creationId xmlns:p14="http://schemas.microsoft.com/office/powerpoint/2010/main" val="1152829194"/>
      </p:ext>
    </p:extLst>
  </p:cSld>
  <p:clrMap bg1="lt1" tx1="dk1" bg2="lt2" tx2="dk2" accent1="accent1" accent2="accent2" accent3="accent3" accent4="accent4" accent5="accent5" accent6="accent6" hlink="hlink" folHlink="folHlink"/>
  <p:sldLayoutIdLst>
    <p:sldLayoutId id="2147483735"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5808" y="2634558"/>
            <a:ext cx="6120384" cy="1576184"/>
          </a:xfrm>
          <a:prstGeom prst="rect">
            <a:avLst/>
          </a:prstGeom>
        </p:spPr>
      </p:pic>
    </p:spTree>
    <p:extLst>
      <p:ext uri="{BB962C8B-B14F-4D97-AF65-F5344CB8AC3E}">
        <p14:creationId xmlns:p14="http://schemas.microsoft.com/office/powerpoint/2010/main" val="1220222684"/>
      </p:ext>
    </p:extLst>
  </p:cSld>
  <p:clrMap bg1="lt1" tx1="dk1" bg2="lt2" tx2="dk2" accent1="accent1" accent2="accent2" accent3="accent3" accent4="accent4" accent5="accent5" accent6="accent6" hlink="hlink" folHlink="folHlink"/>
  <p:sldLayoutIdLst>
    <p:sldLayoutId id="2147483737"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9812" y="2543956"/>
            <a:ext cx="7059676" cy="1757388"/>
          </a:xfrm>
          <a:prstGeom prst="rect">
            <a:avLst/>
          </a:prstGeom>
        </p:spPr>
      </p:pic>
    </p:spTree>
    <p:extLst>
      <p:ext uri="{BB962C8B-B14F-4D97-AF65-F5344CB8AC3E}">
        <p14:creationId xmlns:p14="http://schemas.microsoft.com/office/powerpoint/2010/main" val="630304094"/>
      </p:ext>
    </p:extLst>
  </p:cSld>
  <p:clrMap bg1="lt1" tx1="dk1" bg2="lt2" tx2="dk2" accent1="accent1" accent2="accent2" accent3="accent3" accent4="accent4" accent5="accent5" accent6="accent6" hlink="hlink" folHlink="folHlink"/>
  <p:sldLayoutIdLst>
    <p:sldLayoutId id="2147483739"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85760"/>
      </p:ext>
    </p:extLst>
  </p:cSld>
  <p:clrMap bg1="lt1" tx1="dk1" bg2="lt2" tx2="dk2" accent1="accent1" accent2="accent2" accent3="accent3" accent4="accent4" accent5="accent5" accent6="accent6" hlink="hlink" folHlink="folHlink"/>
  <p:sldLayoutIdLst>
    <p:sldLayoutId id="2147483651" r:id="rId1"/>
    <p:sldLayoutId id="2147483696" r:id="rId2"/>
    <p:sldLayoutId id="2147483658" r:id="rId3"/>
    <p:sldLayoutId id="2147483657" r:id="rId4"/>
    <p:sldLayoutId id="2147483694" r:id="rId5"/>
    <p:sldLayoutId id="2147483700" r:id="rId6"/>
    <p:sldLayoutId id="2147483692" r:id="rId7"/>
    <p:sldLayoutId id="2147483699" r:id="rId8"/>
    <p:sldLayoutId id="2147483741" r:id="rId9"/>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907814"/>
      </p:ext>
    </p:extLst>
  </p:cSld>
  <p:clrMap bg1="lt1" tx1="dk1" bg2="lt2" tx2="dk2" accent1="accent1" accent2="accent2" accent3="accent3" accent4="accent4" accent5="accent5" accent6="accent6" hlink="hlink" folHlink="folHlink"/>
  <p:sldLayoutIdLst>
    <p:sldLayoutId id="2147483664" r:id="rId1"/>
    <p:sldLayoutId id="2147483697" r:id="rId2"/>
    <p:sldLayoutId id="2147483665" r:id="rId3"/>
    <p:sldLayoutId id="2147483666" r:id="rId4"/>
    <p:sldLayoutId id="2147483693" r:id="rId5"/>
    <p:sldLayoutId id="2147483701" r:id="rId6"/>
    <p:sldLayoutId id="2147483690" r:id="rId7"/>
    <p:sldLayoutId id="2147483740" r:id="rId8"/>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161444"/>
      </p:ext>
    </p:extLst>
  </p:cSld>
  <p:clrMap bg1="lt1" tx1="dk1" bg2="lt2" tx2="dk2" accent1="accent1" accent2="accent2" accent3="accent3" accent4="accent4" accent5="accent5" accent6="accent6" hlink="hlink" folHlink="folHlink"/>
  <p:sldLayoutIdLst>
    <p:sldLayoutId id="2147483660" r:id="rId1"/>
    <p:sldLayoutId id="2147483698" r:id="rId2"/>
    <p:sldLayoutId id="2147483661" r:id="rId3"/>
    <p:sldLayoutId id="2147483662" r:id="rId4"/>
    <p:sldLayoutId id="2147483695" r:id="rId5"/>
    <p:sldLayoutId id="2147483691" r:id="rId6"/>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39458"/>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288" y="2807885"/>
            <a:ext cx="7583424" cy="1229530"/>
          </a:xfrm>
          <a:prstGeom prst="rect">
            <a:avLst/>
          </a:prstGeom>
        </p:spPr>
      </p:pic>
    </p:spTree>
    <p:extLst>
      <p:ext uri="{BB962C8B-B14F-4D97-AF65-F5344CB8AC3E}">
        <p14:creationId xmlns:p14="http://schemas.microsoft.com/office/powerpoint/2010/main" val="1385789576"/>
      </p:ext>
    </p:extLst>
  </p:cSld>
  <p:clrMap bg1="lt1" tx1="dk1" bg2="lt2" tx2="dk2" accent1="accent1" accent2="accent2" accent3="accent3" accent4="accent4" accent5="accent5" accent6="accent6" hlink="hlink" folHlink="folHlink"/>
  <p:sldLayoutIdLst>
    <p:sldLayoutId id="2147483670"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53056" y="2624778"/>
            <a:ext cx="7485888" cy="1603006"/>
          </a:xfrm>
          <a:prstGeom prst="rect">
            <a:avLst/>
          </a:prstGeom>
        </p:spPr>
      </p:pic>
    </p:spTree>
    <p:extLst>
      <p:ext uri="{BB962C8B-B14F-4D97-AF65-F5344CB8AC3E}">
        <p14:creationId xmlns:p14="http://schemas.microsoft.com/office/powerpoint/2010/main" val="2110781693"/>
      </p:ext>
    </p:extLst>
  </p:cSld>
  <p:clrMap bg1="lt1" tx1="dk1" bg2="lt2" tx2="dk2" accent1="accent1" accent2="accent2" accent3="accent3" accent4="accent4" accent5="accent5" accent6="accent6" hlink="hlink" folHlink="folHlink"/>
  <p:sldLayoutIdLst>
    <p:sldLayoutId id="2147483674"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60448" y="2780581"/>
            <a:ext cx="8071104" cy="1296838"/>
          </a:xfrm>
          <a:prstGeom prst="rect">
            <a:avLst/>
          </a:prstGeom>
        </p:spPr>
      </p:pic>
    </p:spTree>
    <p:extLst>
      <p:ext uri="{BB962C8B-B14F-4D97-AF65-F5344CB8AC3E}">
        <p14:creationId xmlns:p14="http://schemas.microsoft.com/office/powerpoint/2010/main" val="478121582"/>
      </p:ext>
    </p:extLst>
  </p:cSld>
  <p:clrMap bg1="lt1" tx1="dk1" bg2="lt2" tx2="dk2" accent1="accent1" accent2="accent2" accent3="accent3" accent4="accent4" accent5="accent5" accent6="accent6" hlink="hlink" folHlink="folHlink"/>
  <p:sldLayoutIdLst>
    <p:sldLayoutId id="2147483676"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9668" y="2584698"/>
            <a:ext cx="7839964" cy="1675904"/>
          </a:xfrm>
          <a:prstGeom prst="rect">
            <a:avLst/>
          </a:prstGeom>
        </p:spPr>
      </p:pic>
    </p:spTree>
    <p:extLst>
      <p:ext uri="{BB962C8B-B14F-4D97-AF65-F5344CB8AC3E}">
        <p14:creationId xmlns:p14="http://schemas.microsoft.com/office/powerpoint/2010/main" val="33305322"/>
      </p:ext>
    </p:extLst>
  </p:cSld>
  <p:clrMap bg1="lt1" tx1="dk1" bg2="lt2" tx2="dk2" accent1="accent1" accent2="accent2" accent3="accent3" accent4="accent4" accent5="accent5" accent6="accent6" hlink="hlink" folHlink="folHlink"/>
  <p:sldLayoutIdLst>
    <p:sldLayoutId id="2147483678"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72512" y="2671340"/>
            <a:ext cx="7046976" cy="1515320"/>
          </a:xfrm>
          <a:prstGeom prst="rect">
            <a:avLst/>
          </a:prstGeom>
        </p:spPr>
      </p:pic>
    </p:spTree>
    <p:extLst>
      <p:ext uri="{BB962C8B-B14F-4D97-AF65-F5344CB8AC3E}">
        <p14:creationId xmlns:p14="http://schemas.microsoft.com/office/powerpoint/2010/main" val="1203920840"/>
      </p:ext>
    </p:extLst>
  </p:cSld>
  <p:clrMap bg1="lt1" tx1="dk1" bg2="lt2" tx2="dk2" accent1="accent1" accent2="accent2" accent3="accent3" accent4="accent4" accent5="accent5" accent6="accent6" hlink="hlink" folHlink="folHlink"/>
  <p:sldLayoutIdLst>
    <p:sldLayoutId id="2147483680"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0736" y="2717127"/>
            <a:ext cx="6510528" cy="1423746"/>
          </a:xfrm>
          <a:prstGeom prst="rect">
            <a:avLst/>
          </a:prstGeom>
        </p:spPr>
      </p:pic>
    </p:spTree>
    <p:extLst>
      <p:ext uri="{BB962C8B-B14F-4D97-AF65-F5344CB8AC3E}">
        <p14:creationId xmlns:p14="http://schemas.microsoft.com/office/powerpoint/2010/main" val="441340202"/>
      </p:ext>
    </p:extLst>
  </p:cSld>
  <p:clrMap bg1="lt1" tx1="dk1" bg2="lt2" tx2="dk2" accent1="accent1" accent2="accent2" accent3="accent3" accent4="accent4" accent5="accent5" accent6="accent6" hlink="hlink" folHlink="folHlink"/>
  <p:sldLayoutIdLst>
    <p:sldLayoutId id="2147483682"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14144" y="2719686"/>
            <a:ext cx="8363712" cy="1395528"/>
          </a:xfrm>
          <a:prstGeom prst="rect">
            <a:avLst/>
          </a:prstGeom>
        </p:spPr>
      </p:pic>
    </p:spTree>
    <p:extLst>
      <p:ext uri="{BB962C8B-B14F-4D97-AF65-F5344CB8AC3E}">
        <p14:creationId xmlns:p14="http://schemas.microsoft.com/office/powerpoint/2010/main" val="1137803511"/>
      </p:ext>
    </p:extLst>
  </p:cSld>
  <p:clrMap bg1="lt1" tx1="dk1" bg2="lt2" tx2="dk2" accent1="accent1" accent2="accent2" accent3="accent3" accent4="accent4" accent5="accent5" accent6="accent6" hlink="hlink" folHlink="folHlink"/>
  <p:sldLayoutIdLst>
    <p:sldLayoutId id="2147483684"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hyperlink" Target="mailto:oss@health-ni.gov.uk" TargetMode="Externa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hyperlink" Target="https://www.queensperformancesport.net/performance-pathways/academy-scholarships" TargetMode="External"/><Relationship Id="rId2" Type="http://schemas.openxmlformats.org/officeDocument/2006/relationships/hyperlink" Target="https://www.qub.ac.uk/directorates/AcademicStudentAffairs/AcademicAffairs/ScholarshipsandAwards/ScholarshipOpportunities/#a-level-entrance-competition-closed-1162420-1" TargetMode="Externa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qub.ac.uk/home/student-blog/cost-of-living/student-budgeting-tips.html" TargetMode="External"/><Relationship Id="rId7" Type="http://schemas.openxmlformats.org/officeDocument/2006/relationships/image" Target="../media/image33.png"/><Relationship Id="rId2" Type="http://schemas.openxmlformats.org/officeDocument/2006/relationships/hyperlink" Target="https://www.qub.ac.uk/student-blog/why-choose-queens/TheAffordableStudentExperienceBelfastvsLondonvsManchester.html" TargetMode="External"/><Relationship Id="rId1" Type="http://schemas.openxmlformats.org/officeDocument/2006/relationships/slideLayout" Target="../slideLayouts/slideLayout25.xml"/><Relationship Id="rId6" Type="http://schemas.openxmlformats.org/officeDocument/2006/relationships/hyperlink" Target="https://www.qub.ac.uk/Study/student-life/work-while-studying/" TargetMode="External"/><Relationship Id="rId5" Type="http://schemas.openxmlformats.org/officeDocument/2006/relationships/hyperlink" Target="https://www.qub.ac.uk/Study/student-life/" TargetMode="External"/><Relationship Id="rId4" Type="http://schemas.openxmlformats.org/officeDocument/2006/relationships/hyperlink" Target="https://www.qub.ac.uk/sites/my-queens/cost-of-living/part-time-wor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qub.ac.uk/Study/student-life/work-while-studying/"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www.q-work.co.uk/"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eur02.safelinks.protection.outlook.com/?url=http%3A%2F%2Fwww.studentfinanceni.co.uk%2F&amp;data=05%7C02%7Ca.mcevoy%40qub.ac.uk%7C579b350f0ff344dc31bf08dd8e170e73%7Ceaab77eab4a549e3a1e8d6dd23a1f286%7C0%7C0%7C638822952454083745%7CUnknown%7CTWFpbGZsb3d8eyJFbXB0eU1hcGkiOnRydWUsIlYiOiIwLjAuMDAwMCIsIlAiOiJXaW4zMiIsIkFOIjoiTWFpbCIsIldUIjoyfQ%3D%3D%7C0%7C%7C%7C&amp;sdata=CU6ldUOxMM0db7q63I57nDbteTXDDsfBxfb1Q0mS1NA%3D&amp;reserved=0" TargetMode="External"/><Relationship Id="rId3" Type="http://schemas.openxmlformats.org/officeDocument/2006/relationships/hyperlink" Target="https://www.qub.ac.uk/Study/Feesandfinance/student-financial-support/UniversityBursaries/" TargetMode="External"/><Relationship Id="rId7" Type="http://schemas.openxmlformats.org/officeDocument/2006/relationships/hyperlink" Target="https://eur02.safelinks.protection.outlook.com/?url=https%3A%2F%2Fwww.eani.org.uk%2Fparents%2Fpupil-applications-and-grants%2Fstudent-finance%2Fstudent-finance-videos&amp;data=05%7C02%7Ca.mcevoy%40qub.ac.uk%7C579b350f0ff344dc31bf08dd8e170e73%7Ceaab77eab4a549e3a1e8d6dd23a1f286%7C0%7C0%7C638822952454104462%7CUnknown%7CTWFpbGZsb3d8eyJFbXB0eU1hcGkiOnRydWUsIlYiOiIwLjAuMDAwMCIsIlAiOiJXaW4zMiIsIkFOIjoiTWFpbCIsIldUIjoyfQ%3D%3D%7C0%7C%7C%7C&amp;sdata=nrOpOLZi37SRTtSxM7oAEmkYfHVZyTT%2BirT5%2B1Bt%2BMs%3D&amp;reserved=0" TargetMode="External"/><Relationship Id="rId2" Type="http://schemas.openxmlformats.org/officeDocument/2006/relationships/hyperlink" Target="https://www.qub.ac.uk/Study/Feesandfinance/student-financial-support/#student-support-fund-978339-1" TargetMode="External"/><Relationship Id="rId1" Type="http://schemas.openxmlformats.org/officeDocument/2006/relationships/slideLayout" Target="../slideLayouts/slideLayout38.xml"/><Relationship Id="rId6" Type="http://schemas.openxmlformats.org/officeDocument/2006/relationships/hyperlink" Target="https://www.nidirect.gov.uk/articles/careers-social-care" TargetMode="External"/><Relationship Id="rId5" Type="http://schemas.openxmlformats.org/officeDocument/2006/relationships/hyperlink" Target="https://www.studentfinanceni.co.uk/media/1832/sfni_doh_and_nhs_funded_courses_factsheet_2025.docx" TargetMode="External"/><Relationship Id="rId4" Type="http://schemas.openxmlformats.org/officeDocument/2006/relationships/hyperlink" Target="https://www.nidirect.gov.uk/articles/health-professional-courses#:~:text=Nursing%20and%20midwifery%20courses,a%20PN1%20or%20PR1%20for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hyperlink" Target="https://www.qub.ac.uk/Study/Feesandfinance/fees-and-funding-faqs/" TargetMode="External"/><Relationship Id="rId1" Type="http://schemas.openxmlformats.org/officeDocument/2006/relationships/slideLayout" Target="../slideLayouts/slideLayout26.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hyperlink" Target="http://www.qub.ac.uk/Study/Feesandfinance" TargetMode="Externa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hyperlink" Target="https://www.eani.org.uk/node/13399" TargetMode="External"/><Relationship Id="rId2" Type="http://schemas.openxmlformats.org/officeDocument/2006/relationships/hyperlink" Target="https://www.studentfinanceni.co.uk/media/1837/sfni_eligibility_criteria_presentation_25-26.ppt" TargetMode="Externa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hyperlink" Target="https://www.studentfinanceni.co.uk/types-of-finance/undergraduate/full-time/tuition-fee-and-living-cost-students/help-with-tuition-fee-costs/student-contribution-loan/what-is-it/" TargetMode="External"/><Relationship Id="rId2" Type="http://schemas.openxmlformats.org/officeDocument/2006/relationships/hyperlink" Target="https://www.studentfinanceni.co.uk/types-of-finance/undergraduate/full-time/tuition-fee-and-living-cost-students/" TargetMode="Externa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student-finance" TargetMode="External"/><Relationship Id="rId2" Type="http://schemas.openxmlformats.org/officeDocument/2006/relationships/hyperlink" Target="https://www.studentfinanceni.co.uk/" TargetMode="External"/><Relationship Id="rId1" Type="http://schemas.openxmlformats.org/officeDocument/2006/relationships/slideLayout" Target="../slideLayouts/slideLayout40.xml"/><Relationship Id="rId4" Type="http://schemas.openxmlformats.org/officeDocument/2006/relationships/hyperlink" Target="https://www.saas.gov.u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6000D"/>
        </a:solidFill>
        <a:effectLst/>
      </p:bgPr>
    </p:bg>
    <p:spTree>
      <p:nvGrpSpPr>
        <p:cNvPr id="1" name=""/>
        <p:cNvGrpSpPr/>
        <p:nvPr/>
      </p:nvGrpSpPr>
      <p:grpSpPr>
        <a:xfrm>
          <a:off x="0" y="0"/>
          <a:ext cx="0" cy="0"/>
          <a:chOff x="0" y="0"/>
          <a:chExt cx="0" cy="0"/>
        </a:xfrm>
      </p:grpSpPr>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hart Placeholder 1">
            <a:extLst>
              <a:ext uri="{FF2B5EF4-FFF2-40B4-BE49-F238E27FC236}">
                <a16:creationId xmlns:a16="http://schemas.microsoft.com/office/drawing/2014/main" id="{FE6E927B-6FB0-98DF-18D7-7CFC7F42EB90}"/>
              </a:ext>
            </a:extLst>
          </p:cNvPr>
          <p:cNvSpPr>
            <a:spLocks noGrp="1"/>
          </p:cNvSpPr>
          <p:nvPr>
            <p:ph type="chart" sz="quarter" idx="10"/>
          </p:nvPr>
        </p:nvSpPr>
        <p:spPr>
          <a:xfrm>
            <a:off x="548639" y="401637"/>
            <a:ext cx="8900161" cy="6086521"/>
          </a:xfrm>
        </p:spPr>
        <p:txBody>
          <a:bodyPr/>
          <a:lstStyle/>
          <a:p>
            <a:pPr marL="0" indent="0">
              <a:buNone/>
            </a:pPr>
            <a:r>
              <a:rPr lang="en-GB" b="1" dirty="0">
                <a:solidFill>
                  <a:srgbClr val="D6000D"/>
                </a:solidFill>
                <a:latin typeface="Arial" panose="020B0604020202020204"/>
              </a:rPr>
              <a:t>Maintenance Loan and Grant Support Income Levels SFNI 2025/26 – </a:t>
            </a:r>
            <a:r>
              <a:rPr lang="en-GB" b="1" u="sng" dirty="0">
                <a:solidFill>
                  <a:srgbClr val="D6000D"/>
                </a:solidFill>
                <a:latin typeface="Arial" panose="020B0604020202020204"/>
              </a:rPr>
              <a:t>Living at home</a:t>
            </a:r>
          </a:p>
          <a:p>
            <a:pPr marL="0" indent="0">
              <a:buNone/>
            </a:pPr>
            <a:endParaRPr lang="en-GB" sz="2400" b="1" dirty="0">
              <a:solidFill>
                <a:srgbClr val="D6000D"/>
              </a:solidFill>
              <a:latin typeface="Arial" panose="020B0604020202020204"/>
            </a:endParaRPr>
          </a:p>
          <a:p>
            <a:pPr marL="0" indent="0">
              <a:buNone/>
            </a:pPr>
            <a:endParaRPr lang="en-GB" sz="1800" b="1" dirty="0"/>
          </a:p>
          <a:p>
            <a:endParaRPr lang="en-GB" dirty="0"/>
          </a:p>
        </p:txBody>
      </p:sp>
      <p:pic>
        <p:nvPicPr>
          <p:cNvPr id="11" name="Picture 10">
            <a:extLst>
              <a:ext uri="{FF2B5EF4-FFF2-40B4-BE49-F238E27FC236}">
                <a16:creationId xmlns:a16="http://schemas.microsoft.com/office/drawing/2014/main" id="{6435FFAD-9B87-54B2-1682-5589027338CA}"/>
              </a:ext>
            </a:extLst>
          </p:cNvPr>
          <p:cNvPicPr>
            <a:picLocks noChangeAspect="1"/>
          </p:cNvPicPr>
          <p:nvPr/>
        </p:nvPicPr>
        <p:blipFill>
          <a:blip r:embed="rId2"/>
          <a:stretch>
            <a:fillRect/>
          </a:stretch>
        </p:blipFill>
        <p:spPr>
          <a:xfrm>
            <a:off x="548639" y="1746251"/>
            <a:ext cx="9149479" cy="4140200"/>
          </a:xfrm>
          <a:prstGeom prst="rect">
            <a:avLst/>
          </a:prstGeom>
        </p:spPr>
      </p:pic>
    </p:spTree>
    <p:extLst>
      <p:ext uri="{BB962C8B-B14F-4D97-AF65-F5344CB8AC3E}">
        <p14:creationId xmlns:p14="http://schemas.microsoft.com/office/powerpoint/2010/main" val="57838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hart Placeholder 1">
            <a:extLst>
              <a:ext uri="{FF2B5EF4-FFF2-40B4-BE49-F238E27FC236}">
                <a16:creationId xmlns:a16="http://schemas.microsoft.com/office/drawing/2014/main" id="{7224724B-04F0-B697-543D-7ECA3432C22B}"/>
              </a:ext>
            </a:extLst>
          </p:cNvPr>
          <p:cNvSpPr>
            <a:spLocks noGrp="1"/>
          </p:cNvSpPr>
          <p:nvPr>
            <p:ph type="chart" sz="quarter" idx="10"/>
          </p:nvPr>
        </p:nvSpPr>
        <p:spPr>
          <a:xfrm>
            <a:off x="548639" y="401637"/>
            <a:ext cx="9916161" cy="6086521"/>
          </a:xfrm>
        </p:spPr>
        <p:txBody>
          <a:bodyPr/>
          <a:lstStyle/>
          <a:p>
            <a:pPr marL="0" indent="0">
              <a:buNone/>
            </a:pPr>
            <a:r>
              <a:rPr kumimoji="0" lang="en-GB" b="1" i="0" u="none" strike="noStrike" kern="1200" cap="none" spc="0" normalizeH="0" baseline="0" noProof="0" dirty="0">
                <a:ln>
                  <a:noFill/>
                </a:ln>
                <a:solidFill>
                  <a:srgbClr val="D6000D"/>
                </a:solidFill>
                <a:effectLst/>
                <a:uLnTx/>
                <a:uFillTx/>
                <a:latin typeface="Arial" panose="020B0604020202020204"/>
                <a:ea typeface="+mn-ea"/>
                <a:cs typeface="+mn-cs"/>
              </a:rPr>
              <a:t>Maintenance Loan and Grant Support Income Levels SFNI 2025/26 – </a:t>
            </a:r>
            <a:r>
              <a:rPr kumimoji="0" lang="en-GB" b="1" i="0" u="sng" strike="noStrike" kern="1200" cap="none" spc="0" normalizeH="0" baseline="0" noProof="0" dirty="0">
                <a:ln>
                  <a:noFill/>
                </a:ln>
                <a:solidFill>
                  <a:srgbClr val="D6000D"/>
                </a:solidFill>
                <a:effectLst/>
                <a:uLnTx/>
                <a:uFillTx/>
                <a:latin typeface="Arial" panose="020B0604020202020204"/>
                <a:ea typeface="+mn-ea"/>
                <a:cs typeface="+mn-cs"/>
              </a:rPr>
              <a:t>Living away from home (</a:t>
            </a:r>
            <a:r>
              <a:rPr kumimoji="0" lang="en-GB" b="1" i="0" u="sng" strike="noStrike" kern="1200" cap="none" spc="0" normalizeH="0" baseline="0" noProof="0" dirty="0" err="1">
                <a:ln>
                  <a:noFill/>
                </a:ln>
                <a:solidFill>
                  <a:srgbClr val="D6000D"/>
                </a:solidFill>
                <a:effectLst/>
                <a:uLnTx/>
                <a:uFillTx/>
                <a:latin typeface="Arial" panose="020B0604020202020204"/>
                <a:ea typeface="+mn-ea"/>
                <a:cs typeface="+mn-cs"/>
              </a:rPr>
              <a:t>exc</a:t>
            </a:r>
            <a:r>
              <a:rPr kumimoji="0" lang="en-GB" b="1" i="0" u="sng" strike="noStrike" kern="1200" cap="none" spc="0" normalizeH="0" baseline="0" noProof="0" dirty="0">
                <a:ln>
                  <a:noFill/>
                </a:ln>
                <a:solidFill>
                  <a:srgbClr val="D6000D"/>
                </a:solidFill>
                <a:effectLst/>
                <a:uLnTx/>
                <a:uFillTx/>
                <a:latin typeface="Arial" panose="020B0604020202020204"/>
                <a:ea typeface="+mn-ea"/>
                <a:cs typeface="+mn-cs"/>
              </a:rPr>
              <a:t> London)</a:t>
            </a:r>
          </a:p>
          <a:p>
            <a:pPr marL="0" indent="0">
              <a:buNone/>
            </a:pPr>
            <a:endParaRPr lang="en-GB" sz="2400"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dirty="0"/>
          </a:p>
        </p:txBody>
      </p:sp>
      <p:pic>
        <p:nvPicPr>
          <p:cNvPr id="11" name="Picture 10">
            <a:extLst>
              <a:ext uri="{FF2B5EF4-FFF2-40B4-BE49-F238E27FC236}">
                <a16:creationId xmlns:a16="http://schemas.microsoft.com/office/drawing/2014/main" id="{34590F2F-3649-5FBD-3B79-C209854FD2EA}"/>
              </a:ext>
            </a:extLst>
          </p:cNvPr>
          <p:cNvPicPr>
            <a:picLocks noChangeAspect="1"/>
          </p:cNvPicPr>
          <p:nvPr/>
        </p:nvPicPr>
        <p:blipFill>
          <a:blip r:embed="rId2"/>
          <a:stretch>
            <a:fillRect/>
          </a:stretch>
        </p:blipFill>
        <p:spPr>
          <a:xfrm>
            <a:off x="548639" y="1708028"/>
            <a:ext cx="8997950" cy="4392138"/>
          </a:xfrm>
          <a:prstGeom prst="rect">
            <a:avLst/>
          </a:prstGeom>
        </p:spPr>
      </p:pic>
    </p:spTree>
    <p:extLst>
      <p:ext uri="{BB962C8B-B14F-4D97-AF65-F5344CB8AC3E}">
        <p14:creationId xmlns:p14="http://schemas.microsoft.com/office/powerpoint/2010/main" val="3212684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hart Placeholder 1">
            <a:extLst>
              <a:ext uri="{FF2B5EF4-FFF2-40B4-BE49-F238E27FC236}">
                <a16:creationId xmlns:a16="http://schemas.microsoft.com/office/drawing/2014/main" id="{CFD56264-C344-FA6C-0AF0-CBEE5738D618}"/>
              </a:ext>
            </a:extLst>
          </p:cNvPr>
          <p:cNvSpPr>
            <a:spLocks noGrp="1"/>
          </p:cNvSpPr>
          <p:nvPr>
            <p:ph type="chart" sz="quarter" idx="10"/>
          </p:nvPr>
        </p:nvSpPr>
        <p:spPr>
          <a:xfrm>
            <a:off x="548639" y="401637"/>
            <a:ext cx="9217661" cy="6086521"/>
          </a:xfrm>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GB" sz="2800" b="1" i="0" u="none" strike="noStrike" kern="1200" cap="none" spc="0" normalizeH="0" baseline="0" noProof="0" dirty="0">
                <a:ln>
                  <a:noFill/>
                </a:ln>
                <a:solidFill>
                  <a:srgbClr val="D6000D"/>
                </a:solidFill>
                <a:effectLst/>
                <a:uLnTx/>
                <a:uFillTx/>
                <a:latin typeface="Arial" panose="020B0604020202020204"/>
                <a:ea typeface="+mn-ea"/>
                <a:cs typeface="+mn-cs"/>
              </a:rPr>
              <a:t>Maintenance Loan and Grant Support Income Levels SFNI 25/26 – </a:t>
            </a:r>
            <a:r>
              <a:rPr kumimoji="0" lang="en-GB" sz="2800" b="1" i="0" u="sng" strike="noStrike" kern="1200" cap="none" spc="0" normalizeH="0" baseline="0" noProof="0" dirty="0">
                <a:ln>
                  <a:noFill/>
                </a:ln>
                <a:solidFill>
                  <a:srgbClr val="D6000D"/>
                </a:solidFill>
                <a:effectLst/>
                <a:uLnTx/>
                <a:uFillTx/>
                <a:latin typeface="Arial" panose="020B0604020202020204"/>
                <a:ea typeface="+mn-ea"/>
                <a:cs typeface="+mn-cs"/>
              </a:rPr>
              <a:t>Studying in London</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GB" sz="2400" b="1" i="0" u="none" strike="noStrike" kern="1200" cap="none" spc="0" normalizeH="0" baseline="0" noProof="0" dirty="0">
              <a:ln>
                <a:noFill/>
              </a:ln>
              <a:solidFill>
                <a:srgbClr val="D6000D"/>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GB" sz="2400" b="1" i="0" u="none" strike="noStrike" kern="1200" cap="none" spc="0" normalizeH="0" baseline="0" noProof="0" dirty="0">
              <a:ln>
                <a:noFill/>
              </a:ln>
              <a:solidFill>
                <a:srgbClr val="D6000D"/>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A02C7C4E-8644-0124-3E9F-BB29C4E4AE39}"/>
              </a:ext>
            </a:extLst>
          </p:cNvPr>
          <p:cNvPicPr>
            <a:picLocks noChangeAspect="1"/>
          </p:cNvPicPr>
          <p:nvPr/>
        </p:nvPicPr>
        <p:blipFill>
          <a:blip r:embed="rId2"/>
          <a:stretch>
            <a:fillRect/>
          </a:stretch>
        </p:blipFill>
        <p:spPr>
          <a:xfrm>
            <a:off x="673101" y="2026798"/>
            <a:ext cx="8311130" cy="4034955"/>
          </a:xfrm>
          <a:prstGeom prst="rect">
            <a:avLst/>
          </a:prstGeom>
        </p:spPr>
      </p:pic>
    </p:spTree>
    <p:extLst>
      <p:ext uri="{BB962C8B-B14F-4D97-AF65-F5344CB8AC3E}">
        <p14:creationId xmlns:p14="http://schemas.microsoft.com/office/powerpoint/2010/main" val="2440230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1AE1DC46-D71A-D9F7-E98F-9D33AE19F9A2}"/>
              </a:ext>
            </a:extLst>
          </p:cNvPr>
          <p:cNvSpPr>
            <a:spLocks noGrp="1"/>
          </p:cNvSpPr>
          <p:nvPr>
            <p:ph type="body" sz="quarter" idx="12"/>
          </p:nvPr>
        </p:nvSpPr>
        <p:spPr>
          <a:xfrm>
            <a:off x="470058" y="501873"/>
            <a:ext cx="9093199" cy="1402269"/>
          </a:xfrm>
        </p:spPr>
        <p:txBody>
          <a:bodyPr/>
          <a:lstStyle/>
          <a:p>
            <a:r>
              <a:rPr lang="en-US" sz="2600" dirty="0"/>
              <a:t>Nursing &amp; Midwifery Courses – Student Bursary Information</a:t>
            </a:r>
          </a:p>
        </p:txBody>
      </p:sp>
      <p:sp>
        <p:nvSpPr>
          <p:cNvPr id="11" name="Text Placeholder 2">
            <a:extLst>
              <a:ext uri="{FF2B5EF4-FFF2-40B4-BE49-F238E27FC236}">
                <a16:creationId xmlns:a16="http://schemas.microsoft.com/office/drawing/2014/main" id="{5F9BBDCD-79AB-A8C3-E5E5-EC4D1F007CAF}"/>
              </a:ext>
            </a:extLst>
          </p:cNvPr>
          <p:cNvSpPr>
            <a:spLocks noGrp="1"/>
          </p:cNvSpPr>
          <p:nvPr>
            <p:ph type="body" sz="quarter" idx="13"/>
          </p:nvPr>
        </p:nvSpPr>
        <p:spPr>
          <a:xfrm>
            <a:off x="704850" y="1298448"/>
            <a:ext cx="10204450" cy="4462272"/>
          </a:xfrm>
        </p:spPr>
        <p:txBody>
          <a:bodyPr/>
          <a:lstStyle/>
          <a:p>
            <a:pPr marL="0" indent="0">
              <a:buNone/>
            </a:pPr>
            <a:r>
              <a:rPr lang="en-GB" sz="1300" dirty="0">
                <a:solidFill>
                  <a:srgbClr val="2F2F2F"/>
                </a:solidFill>
                <a:latin typeface="Open Sans" panose="020B0606030504020204" pitchFamily="34" charset="0"/>
              </a:rPr>
              <a:t>Eligible students </a:t>
            </a:r>
            <a:r>
              <a:rPr lang="en-GB" sz="1300" b="1" dirty="0">
                <a:solidFill>
                  <a:srgbClr val="2F2F2F"/>
                </a:solidFill>
                <a:latin typeface="Open Sans" panose="020B0606030504020204" pitchFamily="34" charset="0"/>
              </a:rPr>
              <a:t>may</a:t>
            </a:r>
            <a:r>
              <a:rPr lang="en-GB" sz="1300" dirty="0">
                <a:solidFill>
                  <a:srgbClr val="2F2F2F"/>
                </a:solidFill>
                <a:latin typeface="Open Sans" panose="020B0606030504020204" pitchFamily="34" charset="0"/>
              </a:rPr>
              <a:t> have their fees paid for the duration of the three-year degree by the Department of Health (</a:t>
            </a:r>
            <a:r>
              <a:rPr lang="en-GB" sz="1300" dirty="0" err="1">
                <a:solidFill>
                  <a:srgbClr val="2F2F2F"/>
                </a:solidFill>
                <a:latin typeface="Open Sans" panose="020B0606030504020204" pitchFamily="34" charset="0"/>
              </a:rPr>
              <a:t>DoH</a:t>
            </a:r>
            <a:r>
              <a:rPr lang="en-GB" sz="1300" dirty="0">
                <a:solidFill>
                  <a:srgbClr val="2F2F2F"/>
                </a:solidFill>
                <a:latin typeface="Open Sans" panose="020B0606030504020204" pitchFamily="34" charset="0"/>
              </a:rPr>
              <a:t>) and may also receive a bursary – this is known as a ‘commissioned’ place. The bursary is intended to assist with daily living costs incurred while training and is awarded for each year of the three-year course; it will normally be paid in monthly instalments.</a:t>
            </a:r>
          </a:p>
          <a:p>
            <a:pPr algn="l">
              <a:buNone/>
            </a:pPr>
            <a:r>
              <a:rPr lang="en-GB" sz="1300" b="0" i="0" dirty="0">
                <a:solidFill>
                  <a:srgbClr val="2F2F2F"/>
                </a:solidFill>
                <a:effectLst/>
                <a:latin typeface="Open Sans" panose="020B0606030504020204" pitchFamily="34" charset="0"/>
              </a:rPr>
              <a:t>To be eligible for a commissioned place, applicants must be an NI or EU national living in NI with settled status. Further conditions may apply.</a:t>
            </a:r>
          </a:p>
          <a:p>
            <a:pPr>
              <a:buNone/>
            </a:pPr>
            <a:endParaRPr lang="en-GB" sz="1300" b="1" dirty="0">
              <a:solidFill>
                <a:srgbClr val="2F2F2F"/>
              </a:solidFill>
              <a:latin typeface="Open Sans" panose="020B0606030504020204" pitchFamily="34" charset="0"/>
            </a:endParaRPr>
          </a:p>
          <a:p>
            <a:pPr>
              <a:buNone/>
            </a:pPr>
            <a:r>
              <a:rPr lang="en-GB" sz="1300" b="1" dirty="0">
                <a:solidFill>
                  <a:srgbClr val="2F2F2F"/>
                </a:solidFill>
                <a:latin typeface="Open Sans" panose="020B0606030504020204" pitchFamily="34" charset="0"/>
              </a:rPr>
              <a:t>Application forms are dispatched after the university has confirmed your place on the course.</a:t>
            </a:r>
            <a:endParaRPr lang="en-GB" sz="1300" dirty="0">
              <a:solidFill>
                <a:srgbClr val="FF0000"/>
              </a:solidFill>
              <a:latin typeface="Open Sans" panose="020B0606030504020204" pitchFamily="34" charset="0"/>
            </a:endParaRPr>
          </a:p>
          <a:p>
            <a:pPr algn="l">
              <a:buNone/>
            </a:pPr>
            <a:r>
              <a:rPr lang="en-GB" sz="1300" b="1" dirty="0">
                <a:solidFill>
                  <a:srgbClr val="FF0000"/>
                </a:solidFill>
                <a:latin typeface="Open Sans" panose="020B0606030504020204" pitchFamily="34" charset="0"/>
              </a:rPr>
              <a:t>Other Allowances</a:t>
            </a:r>
          </a:p>
          <a:p>
            <a:r>
              <a:rPr lang="en-GB" sz="1300" b="1" dirty="0">
                <a:solidFill>
                  <a:srgbClr val="2F2F2F"/>
                </a:solidFill>
                <a:latin typeface="Open Sans" panose="020B0606030504020204" pitchFamily="34" charset="0"/>
              </a:rPr>
              <a:t>Dependency Allowances </a:t>
            </a:r>
            <a:r>
              <a:rPr lang="en-GB" sz="1300" dirty="0">
                <a:solidFill>
                  <a:srgbClr val="2F2F2F"/>
                </a:solidFill>
                <a:latin typeface="Open Sans" panose="020B0606030504020204" pitchFamily="34" charset="0"/>
              </a:rPr>
              <a:t>– you may be eligible to claim this allowance for a partner, other adult or children who are financially dependent on you; this allowance is means-tested and you will be required to provide evidence to support your claim.</a:t>
            </a:r>
          </a:p>
          <a:p>
            <a:r>
              <a:rPr lang="en-GB" sz="1300" dirty="0">
                <a:solidFill>
                  <a:srgbClr val="2F2F2F"/>
                </a:solidFill>
                <a:latin typeface="Open Sans" panose="020B0606030504020204" pitchFamily="34" charset="0"/>
              </a:rPr>
              <a:t>In addition, if you are eligible for these you may be entitled to a </a:t>
            </a:r>
            <a:r>
              <a:rPr lang="en-GB" sz="1300" b="1" dirty="0">
                <a:solidFill>
                  <a:srgbClr val="2F2F2F"/>
                </a:solidFill>
                <a:latin typeface="Open Sans" panose="020B0606030504020204" pitchFamily="34" charset="0"/>
              </a:rPr>
              <a:t>Parents Learning Allowance </a:t>
            </a:r>
            <a:r>
              <a:rPr lang="en-GB" sz="1300" dirty="0">
                <a:solidFill>
                  <a:srgbClr val="2F2F2F"/>
                </a:solidFill>
                <a:latin typeface="Open Sans" panose="020B0606030504020204" pitchFamily="34" charset="0"/>
              </a:rPr>
              <a:t>and/or </a:t>
            </a:r>
            <a:r>
              <a:rPr lang="en-GB" sz="1300" b="1" dirty="0">
                <a:solidFill>
                  <a:srgbClr val="2F2F2F"/>
                </a:solidFill>
                <a:latin typeface="Open Sans" panose="020B0606030504020204" pitchFamily="34" charset="0"/>
              </a:rPr>
              <a:t>Childcare Allowance</a:t>
            </a:r>
            <a:r>
              <a:rPr lang="en-GB" sz="1300" dirty="0">
                <a:solidFill>
                  <a:srgbClr val="2F2F2F"/>
                </a:solidFill>
                <a:latin typeface="Open Sans" panose="020B0606030504020204" pitchFamily="34" charset="0"/>
              </a:rPr>
              <a:t>.</a:t>
            </a:r>
          </a:p>
          <a:p>
            <a:r>
              <a:rPr lang="en-GB" sz="1300" b="1" dirty="0">
                <a:solidFill>
                  <a:srgbClr val="2F2F2F"/>
                </a:solidFill>
                <a:latin typeface="Open Sans" panose="020B0606030504020204" pitchFamily="34" charset="0"/>
              </a:rPr>
              <a:t>Disabled Students’ Allowance </a:t>
            </a:r>
            <a:r>
              <a:rPr lang="en-GB" sz="1300" dirty="0">
                <a:solidFill>
                  <a:srgbClr val="2F2F2F"/>
                </a:solidFill>
                <a:latin typeface="Open Sans" panose="020B0606030504020204" pitchFamily="34" charset="0"/>
              </a:rPr>
              <a:t>– may be payable if you have a disability and need extra help to complete your course. The allowance can help with specialist equipment, a non-medical helper or other course-related costs.</a:t>
            </a:r>
          </a:p>
          <a:p>
            <a:r>
              <a:rPr lang="en-GB" sz="1300" b="1" dirty="0">
                <a:solidFill>
                  <a:srgbClr val="2F2F2F"/>
                </a:solidFill>
                <a:latin typeface="Open Sans" panose="020B0606030504020204" pitchFamily="34" charset="0"/>
              </a:rPr>
              <a:t>Clinical Placement Expenses </a:t>
            </a:r>
            <a:r>
              <a:rPr lang="en-GB" sz="1300" dirty="0">
                <a:solidFill>
                  <a:srgbClr val="2F2F2F"/>
                </a:solidFill>
                <a:latin typeface="Open Sans" panose="020B0606030504020204" pitchFamily="34" charset="0"/>
              </a:rPr>
              <a:t>– as part of your course, student nurses and midwives will complete clinical placements at healthcare organisations throughout Northern Ireland. When the cost of travelling to these placements is greater than normal daily costs to and from the university, students may claim for any additional costs incurred.</a:t>
            </a:r>
          </a:p>
          <a:p>
            <a:pPr algn="l">
              <a:buNone/>
            </a:pPr>
            <a:r>
              <a:rPr lang="en-GB" sz="1200" b="1" u="sng" dirty="0">
                <a:solidFill>
                  <a:srgbClr val="2F2F2F"/>
                </a:solidFill>
                <a:latin typeface="Open Sans" panose="020B0606030504020204" pitchFamily="34" charset="0"/>
              </a:rPr>
              <a:t>Contact Information</a:t>
            </a:r>
          </a:p>
          <a:p>
            <a:pPr algn="l">
              <a:buNone/>
            </a:pPr>
            <a:r>
              <a:rPr lang="en-GB" sz="1200" b="1" dirty="0">
                <a:solidFill>
                  <a:srgbClr val="2F2F2F"/>
                </a:solidFill>
                <a:latin typeface="Open Sans" panose="020B0606030504020204" pitchFamily="34" charset="0"/>
              </a:rPr>
              <a:t>For further information or any queries on the HSC student bursary contact:</a:t>
            </a:r>
          </a:p>
          <a:p>
            <a:pPr algn="l">
              <a:buNone/>
            </a:pPr>
            <a:r>
              <a:rPr lang="en-GB" sz="1200" b="1" dirty="0">
                <a:solidFill>
                  <a:srgbClr val="2F2F2F"/>
                </a:solidFill>
                <a:latin typeface="Open Sans" panose="020B0606030504020204" pitchFamily="34" charset="0"/>
              </a:rPr>
              <a:t>Tel: 02895363988  e-mail: studentnurse.bursaries@hscni.net</a:t>
            </a:r>
          </a:p>
          <a:p>
            <a:endParaRPr lang="en-US" dirty="0"/>
          </a:p>
        </p:txBody>
      </p:sp>
    </p:spTree>
    <p:extLst>
      <p:ext uri="{BB962C8B-B14F-4D97-AF65-F5344CB8AC3E}">
        <p14:creationId xmlns:p14="http://schemas.microsoft.com/office/powerpoint/2010/main" val="1883312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art Placeholder 1">
            <a:extLst>
              <a:ext uri="{FF2B5EF4-FFF2-40B4-BE49-F238E27FC236}">
                <a16:creationId xmlns:a16="http://schemas.microsoft.com/office/drawing/2014/main" id="{571E61E9-AB19-946A-870D-15F6A2775B63}"/>
              </a:ext>
            </a:extLst>
          </p:cNvPr>
          <p:cNvSpPr>
            <a:spLocks noGrp="1"/>
          </p:cNvSpPr>
          <p:nvPr>
            <p:ph type="chart" sz="quarter" idx="10"/>
          </p:nvPr>
        </p:nvSpPr>
        <p:spPr>
          <a:xfrm>
            <a:off x="548640" y="401638"/>
            <a:ext cx="8900160" cy="5999162"/>
          </a:xfrm>
        </p:spPr>
        <p:txBody>
          <a:bodyPr/>
          <a:lstStyle/>
          <a:p>
            <a:endParaRPr lang="en-GB" dirty="0"/>
          </a:p>
          <a:p>
            <a:pPr marL="0" indent="0">
              <a:buNone/>
            </a:pPr>
            <a:endParaRPr lang="en-GB" sz="1100" dirty="0"/>
          </a:p>
          <a:p>
            <a:pPr marL="0" indent="0">
              <a:buNone/>
            </a:pPr>
            <a:r>
              <a:rPr lang="en-GB" sz="1400" dirty="0"/>
              <a:t>The Department of Health (</a:t>
            </a:r>
            <a:r>
              <a:rPr lang="en-GB" sz="1400" dirty="0" err="1"/>
              <a:t>DoH</a:t>
            </a:r>
            <a:r>
              <a:rPr lang="en-GB" sz="1400" dirty="0"/>
              <a:t>) offers a Social Work Student Incentive Scheme to help with the costs associated with completing the Degree in Social Work in NI Universities.</a:t>
            </a:r>
          </a:p>
          <a:p>
            <a:pPr marL="0" indent="0">
              <a:buNone/>
            </a:pPr>
            <a:endParaRPr lang="en-GB" sz="1400" dirty="0"/>
          </a:p>
          <a:p>
            <a:pPr marL="0" indent="0">
              <a:buNone/>
            </a:pPr>
            <a:r>
              <a:rPr lang="en-GB" sz="1400" b="1" dirty="0"/>
              <a:t>Eligibility Criteria</a:t>
            </a:r>
          </a:p>
          <a:p>
            <a:pPr marL="0" indent="0">
              <a:buNone/>
            </a:pPr>
            <a:r>
              <a:rPr lang="en-GB" sz="1400" dirty="0"/>
              <a:t>Applicants for the scheme must be:</a:t>
            </a:r>
          </a:p>
          <a:p>
            <a:r>
              <a:rPr lang="en-GB" sz="1400" dirty="0"/>
              <a:t>living in Northern Ireland</a:t>
            </a:r>
          </a:p>
          <a:p>
            <a:r>
              <a:rPr lang="en-GB" sz="1400" dirty="0"/>
              <a:t>accepted onto a full-time Degree in Social Work course in Northern Ireland which is approved by the Northern Ireland Social Care Council (NISCC)</a:t>
            </a:r>
          </a:p>
          <a:p>
            <a:r>
              <a:rPr lang="en-GB" sz="1400" dirty="0"/>
              <a:t>Registered with the NISCC as a student social worker</a:t>
            </a:r>
          </a:p>
          <a:p>
            <a:endParaRPr lang="en-GB" sz="1400" dirty="0"/>
          </a:p>
          <a:p>
            <a:pPr marL="0" indent="0">
              <a:buNone/>
            </a:pPr>
            <a:r>
              <a:rPr lang="en-GB" sz="1400" dirty="0"/>
              <a:t>Successful applicants to the scheme will receive an annual payment of £4,000 and an allowance of £500 towards travel costs associated with practice placements.</a:t>
            </a:r>
          </a:p>
          <a:p>
            <a:pPr marL="0" indent="0">
              <a:buNone/>
            </a:pPr>
            <a:endParaRPr lang="en-GB" sz="1400" b="1" dirty="0"/>
          </a:p>
          <a:p>
            <a:pPr marL="0" indent="0">
              <a:buNone/>
            </a:pPr>
            <a:r>
              <a:rPr lang="en-GB" sz="1400" b="1" dirty="0"/>
              <a:t>How to Apply</a:t>
            </a:r>
          </a:p>
          <a:p>
            <a:pPr marL="0" indent="0">
              <a:buNone/>
            </a:pPr>
            <a:r>
              <a:rPr lang="en-GB" sz="1400" dirty="0"/>
              <a:t>Once you have a confirmed place your University will forward an application pack to you. Guidance on completing this will be included.</a:t>
            </a:r>
          </a:p>
          <a:p>
            <a:pPr marL="0" indent="0">
              <a:buNone/>
            </a:pPr>
            <a:r>
              <a:rPr lang="en-GB" sz="1400" b="1" dirty="0"/>
              <a:t>More information regarding the Social Work Student Incentive Scheme can be provided by </a:t>
            </a:r>
          </a:p>
          <a:p>
            <a:pPr marL="0" indent="0">
              <a:buNone/>
            </a:pPr>
            <a:r>
              <a:rPr lang="en-GB" sz="1400" b="1" dirty="0">
                <a:hlinkClick r:id="rId2"/>
              </a:rPr>
              <a:t>oss@health-ni.gov.uk</a:t>
            </a:r>
            <a:endParaRPr lang="en-GB" sz="1400" b="1" dirty="0"/>
          </a:p>
          <a:p>
            <a:pPr marL="0" indent="0">
              <a:buNone/>
            </a:pPr>
            <a:endParaRPr lang="en-GB" sz="1400" b="1" dirty="0"/>
          </a:p>
        </p:txBody>
      </p:sp>
      <p:sp>
        <p:nvSpPr>
          <p:cNvPr id="5" name="TextBox 4">
            <a:extLst>
              <a:ext uri="{FF2B5EF4-FFF2-40B4-BE49-F238E27FC236}">
                <a16:creationId xmlns:a16="http://schemas.microsoft.com/office/drawing/2014/main" id="{39EE4C53-95A6-5A3D-B1FE-C7EC4D276669}"/>
              </a:ext>
            </a:extLst>
          </p:cNvPr>
          <p:cNvSpPr txBox="1"/>
          <p:nvPr/>
        </p:nvSpPr>
        <p:spPr>
          <a:xfrm>
            <a:off x="548640" y="501785"/>
            <a:ext cx="8900160" cy="4524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600" b="1" i="0" u="none" strike="noStrike" kern="1200" cap="none" spc="0" normalizeH="0" baseline="0" noProof="0" dirty="0">
                <a:ln>
                  <a:noFill/>
                </a:ln>
                <a:solidFill>
                  <a:srgbClr val="D6000D"/>
                </a:solidFill>
                <a:effectLst/>
                <a:uLnTx/>
                <a:uFillTx/>
                <a:latin typeface="Arial" panose="020B0604020202020204"/>
                <a:ea typeface="+mn-ea"/>
                <a:cs typeface="+mn-cs"/>
              </a:rPr>
              <a:t>NI Degree in Social Work – Student Incentive Scheme</a:t>
            </a:r>
          </a:p>
        </p:txBody>
      </p:sp>
    </p:spTree>
    <p:extLst>
      <p:ext uri="{BB962C8B-B14F-4D97-AF65-F5344CB8AC3E}">
        <p14:creationId xmlns:p14="http://schemas.microsoft.com/office/powerpoint/2010/main" val="1069327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a:extLst>
              <a:ext uri="{FF2B5EF4-FFF2-40B4-BE49-F238E27FC236}">
                <a16:creationId xmlns:a16="http://schemas.microsoft.com/office/drawing/2014/main" id="{C01FEBA3-3F4C-2554-2863-E53143226BDC}"/>
              </a:ext>
            </a:extLst>
          </p:cNvPr>
          <p:cNvSpPr>
            <a:spLocks noGrp="1"/>
          </p:cNvSpPr>
          <p:nvPr>
            <p:ph type="chart" sz="quarter" idx="10"/>
          </p:nvPr>
        </p:nvSpPr>
        <p:spPr/>
        <p:txBody>
          <a:bodyPr/>
          <a:lstStyle/>
          <a:p>
            <a:endParaRPr lang="en-GB" sz="1800" dirty="0">
              <a:solidFill>
                <a:srgbClr val="0563C1"/>
              </a:solidFill>
              <a:hlinkClick r:id="rId2">
                <a:extLst>
                  <a:ext uri="{A12FA001-AC4F-418D-AE19-62706E023703}">
                    <ahyp:hlinkClr xmlns:ahyp="http://schemas.microsoft.com/office/drawing/2018/hyperlinkcolor" val="tx"/>
                  </a:ext>
                </a:extLst>
              </a:hlinkClick>
            </a:endParaRPr>
          </a:p>
          <a:p>
            <a:pPr marL="0" indent="0">
              <a:buNone/>
            </a:pPr>
            <a:r>
              <a:rPr lang="en-GB" sz="3200" b="1" dirty="0">
                <a:solidFill>
                  <a:srgbClr val="D6000D"/>
                </a:solidFill>
              </a:rPr>
              <a:t>What Scholarships are available</a:t>
            </a:r>
          </a:p>
          <a:p>
            <a:pPr marL="0" indent="0">
              <a:buNone/>
            </a:pPr>
            <a:br>
              <a:rPr lang="en-GB" sz="1700" b="1" dirty="0">
                <a:solidFill>
                  <a:srgbClr val="2F2F2F"/>
                </a:solidFill>
                <a:latin typeface="Open Sans" panose="020B0606030504020204" pitchFamily="34" charset="0"/>
              </a:rPr>
            </a:br>
            <a:r>
              <a:rPr lang="en-GB" sz="1700" b="1" u="sng" dirty="0">
                <a:solidFill>
                  <a:srgbClr val="2F2F2F"/>
                </a:solidFill>
                <a:latin typeface="Open Sans" panose="020B0606030504020204" pitchFamily="34" charset="0"/>
              </a:rPr>
              <a:t>Entrance Scholarship Competition</a:t>
            </a:r>
          </a:p>
          <a:p>
            <a:r>
              <a:rPr lang="en-GB" sz="1700" dirty="0">
                <a:solidFill>
                  <a:srgbClr val="2F2F2F"/>
                </a:solidFill>
                <a:latin typeface="Open Sans" panose="020B0606030504020204" pitchFamily="34" charset="0"/>
              </a:rPr>
              <a:t>All students entering the University in the academic year 2024-25 for the first time to undertake a primary degree, and who have achieved at least three ‘A’ grades at A-Level (including AVCEs), are eligible to enter the University’s annual A-Level Entrance Scholarship Competition </a:t>
            </a:r>
          </a:p>
          <a:p>
            <a:pPr marL="0" indent="0">
              <a:buNone/>
            </a:pPr>
            <a:r>
              <a:rPr lang="en-GB" sz="1600" dirty="0">
                <a:solidFill>
                  <a:srgbClr val="0563C1"/>
                </a:solidFill>
                <a:hlinkClick r:id="rId2">
                  <a:extLst>
                    <a:ext uri="{A12FA001-AC4F-418D-AE19-62706E023703}">
                      <ahyp:hlinkClr xmlns:ahyp="http://schemas.microsoft.com/office/drawing/2018/hyperlinkcolor" val="tx"/>
                    </a:ext>
                  </a:extLst>
                </a:hlinkClick>
              </a:rPr>
              <a:t>Scholarship Opportunities | Academic &amp; Student Affairs | Queen's University Belfast</a:t>
            </a:r>
            <a:endParaRPr lang="en-GB" sz="1600" dirty="0"/>
          </a:p>
          <a:p>
            <a:pPr marL="0" indent="0">
              <a:buNone/>
            </a:pPr>
            <a:endParaRPr lang="en-GB" sz="1700" b="1" dirty="0">
              <a:solidFill>
                <a:srgbClr val="2F2F2F"/>
              </a:solidFill>
              <a:latin typeface="Open Sans" panose="020B0606030504020204" pitchFamily="34" charset="0"/>
            </a:endParaRPr>
          </a:p>
          <a:p>
            <a:pPr marL="0" indent="0">
              <a:buNone/>
            </a:pPr>
            <a:r>
              <a:rPr lang="en-GB" sz="1700" b="1" u="sng" dirty="0">
                <a:solidFill>
                  <a:srgbClr val="2F2F2F"/>
                </a:solidFill>
                <a:latin typeface="Open Sans" panose="020B0606030504020204" pitchFamily="34" charset="0"/>
              </a:rPr>
              <a:t>Sports Awards</a:t>
            </a:r>
          </a:p>
          <a:p>
            <a:pPr marL="0" indent="0">
              <a:buNone/>
            </a:pPr>
            <a:r>
              <a:rPr lang="en-GB" sz="1700" b="1" dirty="0">
                <a:solidFill>
                  <a:srgbClr val="2F2F2F"/>
                </a:solidFill>
                <a:latin typeface="Open Sans" panose="020B0606030504020204" pitchFamily="34" charset="0"/>
              </a:rPr>
              <a:t>Sports Bursary and Academy Scholarship Awards</a:t>
            </a:r>
          </a:p>
          <a:p>
            <a:pPr marL="0" indent="0">
              <a:buNone/>
            </a:pPr>
            <a:r>
              <a:rPr lang="en-GB" sz="1700" b="1" dirty="0">
                <a:solidFill>
                  <a:srgbClr val="2F2F2F"/>
                </a:solidFill>
                <a:latin typeface="Open Sans" panose="020B0606030504020204" pitchFamily="34" charset="0"/>
              </a:rPr>
              <a:t>Elite Athlete Programme</a:t>
            </a:r>
          </a:p>
          <a:p>
            <a:pPr marL="0" indent="0">
              <a:buNone/>
            </a:pPr>
            <a:r>
              <a:rPr lang="en-GB" sz="1700" b="1" dirty="0">
                <a:solidFill>
                  <a:srgbClr val="2F2F2F"/>
                </a:solidFill>
                <a:latin typeface="Open Sans" panose="020B0606030504020204" pitchFamily="34" charset="0"/>
              </a:rPr>
              <a:t>Sports Academy Scholarship</a:t>
            </a:r>
          </a:p>
          <a:p>
            <a:pPr marL="0" indent="0">
              <a:buNone/>
            </a:pPr>
            <a:r>
              <a:rPr lang="en-GB" sz="1600" dirty="0">
                <a:solidFill>
                  <a:srgbClr val="0563C1"/>
                </a:solidFill>
                <a:hlinkClick r:id="rId3">
                  <a:extLst>
                    <a:ext uri="{A12FA001-AC4F-418D-AE19-62706E023703}">
                      <ahyp:hlinkClr xmlns:ahyp="http://schemas.microsoft.com/office/drawing/2018/hyperlinkcolor" val="tx"/>
                    </a:ext>
                  </a:extLst>
                </a:hlinkClick>
              </a:rPr>
              <a:t>Scholarships — Queen's Performance Sport</a:t>
            </a:r>
            <a:endParaRPr lang="en-GB" sz="1600" dirty="0">
              <a:solidFill>
                <a:srgbClr val="0563C1"/>
              </a:solidFill>
              <a:hlinkClick r:id="rId2">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4225015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4524167F-718E-6042-D4D7-6058A12BE181}"/>
              </a:ext>
            </a:extLst>
          </p:cNvPr>
          <p:cNvPicPr>
            <a:picLocks noGrp="1" noChangeAspect="1"/>
          </p:cNvPicPr>
          <p:nvPr>
            <p:ph type="pic" sz="quarter" idx="11"/>
          </p:nvPr>
        </p:nvPicPr>
        <p:blipFill>
          <a:blip r:embed="rId2"/>
          <a:srcRect l="20508" r="20508"/>
          <a:stretch/>
        </p:blipFill>
        <p:spPr>
          <a:xfrm flipH="1">
            <a:off x="5410198" y="443010"/>
            <a:ext cx="1857375" cy="2770090"/>
          </a:xfrm>
        </p:spPr>
      </p:pic>
      <p:sp>
        <p:nvSpPr>
          <p:cNvPr id="9" name="Text Placeholder 1">
            <a:extLst>
              <a:ext uri="{FF2B5EF4-FFF2-40B4-BE49-F238E27FC236}">
                <a16:creationId xmlns:a16="http://schemas.microsoft.com/office/drawing/2014/main" id="{AA2A6B7A-6A6C-27AD-B263-5687E2653F58}"/>
              </a:ext>
            </a:extLst>
          </p:cNvPr>
          <p:cNvSpPr>
            <a:spLocks noGrp="1"/>
          </p:cNvSpPr>
          <p:nvPr>
            <p:ph type="body" sz="quarter" idx="12"/>
          </p:nvPr>
        </p:nvSpPr>
        <p:spPr>
          <a:xfrm>
            <a:off x="548640" y="572835"/>
            <a:ext cx="5596128" cy="999934"/>
          </a:xfrm>
        </p:spPr>
        <p:txBody>
          <a:bodyPr>
            <a:normAutofit fontScale="92500" lnSpcReduction="10000"/>
          </a:bodyPr>
          <a:lstStyle/>
          <a:p>
            <a:r>
              <a:rPr lang="en-US" sz="3300" dirty="0"/>
              <a:t>QUB Financial Support </a:t>
            </a:r>
          </a:p>
          <a:p>
            <a:r>
              <a:rPr lang="en-US" sz="3300" dirty="0"/>
              <a:t>for Students</a:t>
            </a:r>
          </a:p>
        </p:txBody>
      </p:sp>
      <p:sp>
        <p:nvSpPr>
          <p:cNvPr id="18" name="Text Placeholder 3">
            <a:extLst>
              <a:ext uri="{FF2B5EF4-FFF2-40B4-BE49-F238E27FC236}">
                <a16:creationId xmlns:a16="http://schemas.microsoft.com/office/drawing/2014/main" id="{CE9E5112-954C-1B8D-7EBA-1F3232F4F9F0}"/>
              </a:ext>
            </a:extLst>
          </p:cNvPr>
          <p:cNvSpPr>
            <a:spLocks noGrp="1"/>
          </p:cNvSpPr>
          <p:nvPr>
            <p:ph type="body" sz="quarter" idx="13"/>
          </p:nvPr>
        </p:nvSpPr>
        <p:spPr>
          <a:xfrm>
            <a:off x="548640" y="1892288"/>
            <a:ext cx="6118860" cy="3435361"/>
          </a:xfrm>
        </p:spPr>
        <p:txBody>
          <a:bodyPr/>
          <a:lstStyle/>
          <a:p>
            <a:pPr algn="l">
              <a:buNone/>
            </a:pPr>
            <a:r>
              <a:rPr lang="en-GB" sz="1700" b="1" dirty="0">
                <a:solidFill>
                  <a:srgbClr val="2F2F2F"/>
                </a:solidFill>
                <a:latin typeface="Open Sans" panose="020B0606030504020204" pitchFamily="34" charset="0"/>
              </a:rPr>
              <a:t>Financial support is available to students</a:t>
            </a:r>
            <a:br>
              <a:rPr lang="en-GB" sz="1700" b="1" dirty="0">
                <a:solidFill>
                  <a:srgbClr val="2F2F2F"/>
                </a:solidFill>
                <a:latin typeface="Open Sans" panose="020B0606030504020204" pitchFamily="34" charset="0"/>
              </a:rPr>
            </a:br>
            <a:r>
              <a:rPr lang="en-GB" sz="1700" b="1" dirty="0">
                <a:solidFill>
                  <a:srgbClr val="2F2F2F"/>
                </a:solidFill>
                <a:latin typeface="Open Sans" panose="020B0606030504020204" pitchFamily="34" charset="0"/>
              </a:rPr>
              <a:t>experiencing financial difficulties whilst </a:t>
            </a:r>
            <a:br>
              <a:rPr lang="en-GB" sz="1700" b="1" dirty="0">
                <a:solidFill>
                  <a:srgbClr val="2F2F2F"/>
                </a:solidFill>
                <a:latin typeface="Open Sans" panose="020B0606030504020204" pitchFamily="34" charset="0"/>
              </a:rPr>
            </a:br>
            <a:r>
              <a:rPr lang="en-GB" sz="1700" b="1" dirty="0">
                <a:solidFill>
                  <a:srgbClr val="2F2F2F"/>
                </a:solidFill>
                <a:latin typeface="Open Sans" panose="020B0606030504020204" pitchFamily="34" charset="0"/>
              </a:rPr>
              <a:t>studying. Funding comes from the </a:t>
            </a:r>
            <a:br>
              <a:rPr lang="en-GB" sz="1700" b="1" dirty="0">
                <a:solidFill>
                  <a:srgbClr val="2F2F2F"/>
                </a:solidFill>
                <a:latin typeface="Open Sans" panose="020B0606030504020204" pitchFamily="34" charset="0"/>
              </a:rPr>
            </a:br>
            <a:r>
              <a:rPr lang="en-GB" sz="1700" b="1" dirty="0">
                <a:solidFill>
                  <a:srgbClr val="2F2F2F"/>
                </a:solidFill>
                <a:latin typeface="Open Sans" panose="020B0606030504020204" pitchFamily="34" charset="0"/>
              </a:rPr>
              <a:t>Department for the Economy (DfE). </a:t>
            </a:r>
          </a:p>
          <a:p>
            <a:pPr algn="l">
              <a:buNone/>
            </a:pPr>
            <a:br>
              <a:rPr lang="en-GB" sz="1200" b="1" dirty="0">
                <a:solidFill>
                  <a:srgbClr val="2F2F2F"/>
                </a:solidFill>
                <a:latin typeface="Open Sans" panose="020B0606030504020204" pitchFamily="34" charset="0"/>
              </a:rPr>
            </a:br>
            <a:r>
              <a:rPr lang="en-GB" sz="1500" b="1" i="0" dirty="0">
                <a:solidFill>
                  <a:srgbClr val="2F2F2F"/>
                </a:solidFill>
                <a:effectLst/>
                <a:latin typeface="Open Sans" panose="020B0606030504020204" pitchFamily="34" charset="0"/>
              </a:rPr>
              <a:t>Who is eligible for the Support Fund?</a:t>
            </a:r>
            <a:endParaRPr lang="en-GB" sz="1500" b="0" i="0" dirty="0">
              <a:solidFill>
                <a:srgbClr val="2F2F2F"/>
              </a:solidFill>
              <a:effectLst/>
              <a:latin typeface="Open Sans" panose="020B0606030504020204" pitchFamily="34" charset="0"/>
            </a:endParaRPr>
          </a:p>
          <a:p>
            <a:pPr algn="l">
              <a:spcAft>
                <a:spcPts val="375"/>
              </a:spcAft>
              <a:buFont typeface="Arial" panose="020B0604020202020204" pitchFamily="34" charset="0"/>
              <a:buChar char="•"/>
            </a:pPr>
            <a:r>
              <a:rPr lang="en-GB" sz="1500" b="0" i="0" dirty="0">
                <a:solidFill>
                  <a:srgbClr val="2F2F2F"/>
                </a:solidFill>
                <a:effectLst/>
                <a:latin typeface="Open Sans" panose="020B0606030504020204" pitchFamily="34" charset="0"/>
              </a:rPr>
              <a:t>All full-time and part-time (25% of equivalent full-time course) Northern Ireland and Great Britain undergraduates </a:t>
            </a:r>
          </a:p>
          <a:p>
            <a:pPr algn="l">
              <a:spcAft>
                <a:spcPts val="375"/>
              </a:spcAft>
              <a:buFont typeface="Arial" panose="020B0604020202020204" pitchFamily="34" charset="0"/>
              <a:buChar char="•"/>
            </a:pPr>
            <a:r>
              <a:rPr lang="en-GB" sz="1500" b="0" i="0" u="sng" dirty="0">
                <a:solidFill>
                  <a:srgbClr val="2F2F2F"/>
                </a:solidFill>
                <a:effectLst/>
                <a:latin typeface="Open Sans" panose="020B0606030504020204" pitchFamily="34" charset="0"/>
              </a:rPr>
              <a:t>You must be in receipt of your full Student Loan entitlement, both tuition and maintenance loans.</a:t>
            </a:r>
          </a:p>
          <a:p>
            <a:pPr algn="l">
              <a:spcAft>
                <a:spcPts val="375"/>
              </a:spcAft>
              <a:buFont typeface="Arial" panose="020B0604020202020204" pitchFamily="34" charset="0"/>
              <a:buChar char="•"/>
            </a:pPr>
            <a:r>
              <a:rPr lang="en-GB" sz="1500" b="0" i="0" dirty="0">
                <a:solidFill>
                  <a:srgbClr val="2F2F2F"/>
                </a:solidFill>
                <a:effectLst/>
                <a:latin typeface="Open Sans" panose="020B0606030504020204" pitchFamily="34" charset="0"/>
              </a:rPr>
              <a:t>You have received your first payment of your student maintenance payment.</a:t>
            </a:r>
          </a:p>
          <a:p>
            <a:pPr algn="l">
              <a:buNone/>
            </a:pPr>
            <a:endParaRPr lang="en-GB" sz="1200" b="0" i="0" dirty="0">
              <a:solidFill>
                <a:srgbClr val="2F2F2F"/>
              </a:solidFill>
              <a:effectLst/>
              <a:latin typeface="Open Sans" panose="020B0606030504020204" pitchFamily="34" charset="0"/>
            </a:endParaRPr>
          </a:p>
          <a:p>
            <a:endParaRPr lang="en-US" dirty="0"/>
          </a:p>
        </p:txBody>
      </p:sp>
      <p:sp>
        <p:nvSpPr>
          <p:cNvPr id="5" name="TextBox 4">
            <a:extLst>
              <a:ext uri="{FF2B5EF4-FFF2-40B4-BE49-F238E27FC236}">
                <a16:creationId xmlns:a16="http://schemas.microsoft.com/office/drawing/2014/main" id="{71AC6F31-4C4E-6194-ECB9-5A35DABC1F8F}"/>
              </a:ext>
            </a:extLst>
          </p:cNvPr>
          <p:cNvSpPr txBox="1"/>
          <p:nvPr/>
        </p:nvSpPr>
        <p:spPr>
          <a:xfrm>
            <a:off x="7588250" y="1111250"/>
            <a:ext cx="4362450" cy="3754874"/>
          </a:xfrm>
          <a:prstGeom prst="rect">
            <a:avLst/>
          </a:prstGeom>
          <a:noFill/>
          <a:ln w="38100">
            <a:solidFill>
              <a:schemeClr val="tx1"/>
            </a:solidFill>
          </a:ln>
        </p:spPr>
        <p:txBody>
          <a:bodyPr wrap="square" rtlCol="0">
            <a:spAutoFit/>
          </a:bodyPr>
          <a:lstStyle/>
          <a:p>
            <a:pPr algn="l">
              <a:buNone/>
            </a:pPr>
            <a:r>
              <a:rPr lang="en-GB" sz="1200" b="1" i="0" dirty="0">
                <a:solidFill>
                  <a:srgbClr val="2F2F2F"/>
                </a:solidFill>
                <a:effectLst/>
                <a:latin typeface="Open Sans" panose="020B0606030504020204" pitchFamily="34" charset="0"/>
              </a:rPr>
              <a:t>Further support is provided through the </a:t>
            </a:r>
            <a:r>
              <a:rPr lang="en-GB" sz="2000" b="1" i="0" dirty="0">
                <a:solidFill>
                  <a:srgbClr val="2F2F2F"/>
                </a:solidFill>
                <a:effectLst/>
                <a:latin typeface="Open Sans" panose="020B0606030504020204" pitchFamily="34" charset="0"/>
              </a:rPr>
              <a:t>Queen's Bursary</a:t>
            </a:r>
          </a:p>
          <a:p>
            <a:pPr algn="l">
              <a:buNone/>
            </a:pPr>
            <a:endParaRPr lang="en-GB" sz="1200" b="1" i="0" dirty="0">
              <a:solidFill>
                <a:srgbClr val="2F2F2F"/>
              </a:solidFill>
              <a:effectLst/>
              <a:latin typeface="Open Sans" panose="020B0606030504020204" pitchFamily="34" charset="0"/>
            </a:endParaRPr>
          </a:p>
          <a:p>
            <a:pPr algn="l">
              <a:buNone/>
            </a:pPr>
            <a:r>
              <a:rPr lang="en-GB" sz="1200" b="0" i="0" dirty="0">
                <a:solidFill>
                  <a:srgbClr val="2F2F2F"/>
                </a:solidFill>
                <a:effectLst/>
                <a:latin typeface="Open Sans" panose="020B0606030504020204" pitchFamily="34" charset="0"/>
              </a:rPr>
              <a:t>Students coming from families earning under £19,204 per year will receive a </a:t>
            </a:r>
            <a:r>
              <a:rPr lang="en-GB" sz="1200" b="1" i="0" dirty="0">
                <a:solidFill>
                  <a:srgbClr val="2F2F2F"/>
                </a:solidFill>
                <a:effectLst/>
                <a:latin typeface="Open Sans" panose="020B0606030504020204" pitchFamily="34" charset="0"/>
              </a:rPr>
              <a:t>one-off payment of £490 each</a:t>
            </a:r>
          </a:p>
          <a:p>
            <a:pPr algn="l">
              <a:buNone/>
            </a:pPr>
            <a:endParaRPr lang="en-GB" sz="1200" dirty="0">
              <a:solidFill>
                <a:srgbClr val="2F2F2F"/>
              </a:solidFill>
              <a:latin typeface="Open Sans" panose="020B0606030504020204" pitchFamily="34" charset="0"/>
            </a:endParaRPr>
          </a:p>
          <a:p>
            <a:pPr algn="l">
              <a:buNone/>
            </a:pPr>
            <a:r>
              <a:rPr lang="en-GB" sz="1200" b="0" i="0" dirty="0">
                <a:solidFill>
                  <a:srgbClr val="2F2F2F"/>
                </a:solidFill>
                <a:effectLst/>
                <a:latin typeface="Open Sans" panose="020B0606030504020204" pitchFamily="34" charset="0"/>
              </a:rPr>
              <a:t>The QUEEN'S BURSARY is paid directly to an eligible student's bank account in one instalment, normally by February. Students will receive a letter, notifying them that they are eligible, prior to payment of the award in February.</a:t>
            </a:r>
          </a:p>
          <a:p>
            <a:pPr algn="l">
              <a:buNone/>
            </a:pPr>
            <a:endParaRPr lang="en-GB" sz="1200" b="0" i="0" dirty="0">
              <a:solidFill>
                <a:srgbClr val="2F2F2F"/>
              </a:solidFill>
              <a:effectLst/>
              <a:latin typeface="Open Sans" panose="020B0606030504020204" pitchFamily="34" charset="0"/>
            </a:endParaRPr>
          </a:p>
          <a:p>
            <a:pPr algn="l"/>
            <a:r>
              <a:rPr lang="en-GB" sz="1200" b="0" i="0" dirty="0">
                <a:solidFill>
                  <a:srgbClr val="2F2F2F"/>
                </a:solidFill>
                <a:effectLst/>
                <a:latin typeface="Open Sans" panose="020B0606030504020204" pitchFamily="34" charset="0"/>
              </a:rPr>
              <a:t>The entitlement of full-time NI undergraduate students to the Queen’s Bursary is assessed by the Education Authority on the basis of household income.</a:t>
            </a:r>
          </a:p>
          <a:p>
            <a:pPr algn="l">
              <a:buNone/>
            </a:pPr>
            <a:endParaRPr lang="en-GB" sz="1200" b="0" i="0" dirty="0">
              <a:solidFill>
                <a:srgbClr val="2F2F2F"/>
              </a:solidFill>
              <a:effectLst/>
              <a:latin typeface="Open Sans" panose="020B0606030504020204" pitchFamily="34" charset="0"/>
            </a:endParaRPr>
          </a:p>
          <a:p>
            <a:pPr algn="l">
              <a:buNone/>
            </a:pPr>
            <a:endParaRPr lang="en-GB" sz="1200" b="0" i="0" dirty="0">
              <a:solidFill>
                <a:srgbClr val="2F2F2F"/>
              </a:solidFill>
              <a:effectLst/>
              <a:latin typeface="Open Sans" panose="020B0606030504020204" pitchFamily="34" charset="0"/>
            </a:endParaRPr>
          </a:p>
          <a:p>
            <a:endParaRPr lang="en-GB" dirty="0"/>
          </a:p>
        </p:txBody>
      </p:sp>
    </p:spTree>
    <p:extLst>
      <p:ext uri="{BB962C8B-B14F-4D97-AF65-F5344CB8AC3E}">
        <p14:creationId xmlns:p14="http://schemas.microsoft.com/office/powerpoint/2010/main" val="653416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21469" y="414339"/>
            <a:ext cx="4303776" cy="999934"/>
          </a:xfrm>
        </p:spPr>
        <p:txBody>
          <a:bodyPr>
            <a:normAutofit/>
          </a:bodyPr>
          <a:lstStyle/>
          <a:p>
            <a:r>
              <a:rPr lang="en-US" sz="4000" dirty="0"/>
              <a:t>Cost of Living</a:t>
            </a:r>
          </a:p>
        </p:txBody>
      </p:sp>
      <p:sp>
        <p:nvSpPr>
          <p:cNvPr id="17" name="Text Placeholder 2">
            <a:extLst>
              <a:ext uri="{FF2B5EF4-FFF2-40B4-BE49-F238E27FC236}">
                <a16:creationId xmlns:a16="http://schemas.microsoft.com/office/drawing/2014/main" id="{F33C6913-110E-4AAC-4CF9-364ABC207D2E}"/>
              </a:ext>
            </a:extLst>
          </p:cNvPr>
          <p:cNvSpPr>
            <a:spLocks noGrp="1"/>
          </p:cNvSpPr>
          <p:nvPr>
            <p:ph type="body" sz="quarter" idx="13"/>
          </p:nvPr>
        </p:nvSpPr>
        <p:spPr>
          <a:xfrm>
            <a:off x="6096000" y="1136650"/>
            <a:ext cx="5945981" cy="3492500"/>
          </a:xfrm>
        </p:spPr>
        <p:txBody>
          <a:bodyPr/>
          <a:lstStyle/>
          <a:p>
            <a:r>
              <a:rPr lang="en-US" sz="2300" b="1" dirty="0"/>
              <a:t>Benefits of studying in Northern Ireland</a:t>
            </a:r>
          </a:p>
          <a:p>
            <a:endParaRPr lang="en-US" dirty="0"/>
          </a:p>
          <a:p>
            <a:r>
              <a:rPr lang="en-US" dirty="0"/>
              <a:t>Best Value City for Student Living</a:t>
            </a:r>
          </a:p>
          <a:p>
            <a:r>
              <a:rPr lang="en-US" sz="1200" dirty="0"/>
              <a:t>Belfast is the UK’s most affordable student city (</a:t>
            </a:r>
            <a:r>
              <a:rPr lang="en-US" sz="1200" dirty="0" err="1"/>
              <a:t>Natwest</a:t>
            </a:r>
            <a:r>
              <a:rPr lang="en-US" sz="1200" dirty="0"/>
              <a:t> Student Living Index 2024)</a:t>
            </a:r>
          </a:p>
          <a:p>
            <a:endParaRPr lang="en-US" dirty="0"/>
          </a:p>
          <a:p>
            <a:r>
              <a:rPr lang="en-US" dirty="0"/>
              <a:t>Cheaper cost of living</a:t>
            </a:r>
          </a:p>
          <a:p>
            <a:r>
              <a:rPr lang="en-US" sz="1200" dirty="0"/>
              <a:t>£178 per month cheaper for student living costs in NI compared to the UK average (Save the Student National Student Money Survey 2024 </a:t>
            </a:r>
          </a:p>
        </p:txBody>
      </p:sp>
      <p:sp>
        <p:nvSpPr>
          <p:cNvPr id="7" name="Rectangle 6">
            <a:extLst>
              <a:ext uri="{FF2B5EF4-FFF2-40B4-BE49-F238E27FC236}">
                <a16:creationId xmlns:a16="http://schemas.microsoft.com/office/drawing/2014/main" id="{88200C15-F2CF-E1AA-7912-CF7DEC600EBC}"/>
              </a:ext>
            </a:extLst>
          </p:cNvPr>
          <p:cNvSpPr/>
          <p:nvPr/>
        </p:nvSpPr>
        <p:spPr>
          <a:xfrm>
            <a:off x="321469" y="4324350"/>
            <a:ext cx="9527381" cy="2171700"/>
          </a:xfrm>
          <a:prstGeom prst="rect">
            <a:avLst/>
          </a:prstGeom>
        </p:spPr>
        <p:txBody>
          <a:bodyPr/>
          <a:lstStyle/>
          <a:p>
            <a:pPr lvl="0">
              <a:lnSpc>
                <a:spcPct val="100000"/>
              </a:lnSpc>
            </a:pPr>
            <a:r>
              <a:rPr lang="en-US" dirty="0"/>
              <a:t>LINKS:</a:t>
            </a:r>
          </a:p>
          <a:p>
            <a:pPr lvl="0">
              <a:lnSpc>
                <a:spcPct val="100000"/>
              </a:lnSpc>
              <a:buChar char="•"/>
            </a:pPr>
            <a:endParaRPr lang="en-US" dirty="0"/>
          </a:p>
          <a:p>
            <a:pPr lvl="0">
              <a:lnSpc>
                <a:spcPct val="100000"/>
              </a:lnSpc>
              <a:buChar char="•"/>
            </a:pPr>
            <a:r>
              <a:rPr lang="en-GB" dirty="0">
                <a:hlinkClick r:id="rId2"/>
              </a:rPr>
              <a:t>The Affordable Student Experience: Belfast vs London vs Manchester</a:t>
            </a:r>
            <a:endParaRPr lang="en-US" dirty="0"/>
          </a:p>
          <a:p>
            <a:pPr lvl="0">
              <a:lnSpc>
                <a:spcPct val="100000"/>
              </a:lnSpc>
              <a:buChar char="•"/>
            </a:pPr>
            <a:r>
              <a:rPr lang="en-GB" dirty="0">
                <a:hlinkClick r:id="rId3"/>
              </a:rPr>
              <a:t>Student Budgeting and Tips: Making Your Money Go Further</a:t>
            </a:r>
            <a:endParaRPr lang="en-US" dirty="0"/>
          </a:p>
          <a:p>
            <a:pPr lvl="0">
              <a:lnSpc>
                <a:spcPct val="100000"/>
              </a:lnSpc>
              <a:buChar char="•"/>
            </a:pPr>
            <a:r>
              <a:rPr lang="en-GB" dirty="0">
                <a:hlinkClick r:id="rId4"/>
              </a:rPr>
              <a:t>Part-time and casual work at Queen’s</a:t>
            </a:r>
            <a:endParaRPr lang="en-GB" dirty="0"/>
          </a:p>
          <a:p>
            <a:pPr lvl="0">
              <a:lnSpc>
                <a:spcPct val="100000"/>
              </a:lnSpc>
              <a:buChar char="•"/>
            </a:pPr>
            <a:r>
              <a:rPr lang="en-GB" dirty="0">
                <a:hlinkClick r:id="rId5"/>
              </a:rPr>
              <a:t>Student life | Study | Queen's University Belfast</a:t>
            </a:r>
            <a:endParaRPr lang="en-GB" dirty="0"/>
          </a:p>
          <a:p>
            <a:pPr lvl="0">
              <a:lnSpc>
                <a:spcPct val="100000"/>
              </a:lnSpc>
              <a:buChar char="•"/>
            </a:pPr>
            <a:endParaRPr lang="en-GB" dirty="0">
              <a:hlinkClick r:id="rId6"/>
            </a:endParaRPr>
          </a:p>
        </p:txBody>
      </p:sp>
      <p:sp>
        <p:nvSpPr>
          <p:cNvPr id="8" name="TextBox 7">
            <a:extLst>
              <a:ext uri="{FF2B5EF4-FFF2-40B4-BE49-F238E27FC236}">
                <a16:creationId xmlns:a16="http://schemas.microsoft.com/office/drawing/2014/main" id="{112AD5C5-A354-DF40-66D5-685C8201D4F8}"/>
              </a:ext>
            </a:extLst>
          </p:cNvPr>
          <p:cNvSpPr txBox="1"/>
          <p:nvPr/>
        </p:nvSpPr>
        <p:spPr>
          <a:xfrm>
            <a:off x="603250" y="1485900"/>
            <a:ext cx="4838700" cy="2308324"/>
          </a:xfrm>
          <a:prstGeom prst="rect">
            <a:avLst/>
          </a:prstGeom>
          <a:noFill/>
          <a:ln w="57150">
            <a:solidFill>
              <a:schemeClr val="tx1"/>
            </a:solidFill>
          </a:ln>
        </p:spPr>
        <p:txBody>
          <a:bodyPr wrap="square" rtlCol="0">
            <a:spAutoFit/>
          </a:bodyPr>
          <a:lstStyle/>
          <a:p>
            <a:r>
              <a:rPr lang="en-GB" dirty="0"/>
              <a:t>Tuition Fees for NI students 25/26:</a:t>
            </a:r>
          </a:p>
          <a:p>
            <a:endParaRPr lang="en-GB" dirty="0"/>
          </a:p>
          <a:p>
            <a:r>
              <a:rPr lang="en-GB" dirty="0"/>
              <a:t>Study in NI = £4,855</a:t>
            </a:r>
          </a:p>
          <a:p>
            <a:r>
              <a:rPr lang="en-GB" dirty="0"/>
              <a:t>Study in GB = £9,535</a:t>
            </a:r>
          </a:p>
          <a:p>
            <a:endParaRPr lang="en-GB" dirty="0"/>
          </a:p>
          <a:p>
            <a:r>
              <a:rPr lang="en-GB" dirty="0"/>
              <a:t>Fees generally increase annually in line with inflation and UG courses will typically be 3-4 years in length</a:t>
            </a:r>
          </a:p>
        </p:txBody>
      </p:sp>
      <p:pic>
        <p:nvPicPr>
          <p:cNvPr id="4" name="Picture 3">
            <a:extLst>
              <a:ext uri="{FF2B5EF4-FFF2-40B4-BE49-F238E27FC236}">
                <a16:creationId xmlns:a16="http://schemas.microsoft.com/office/drawing/2014/main" id="{AB06CDEA-C27B-B101-F153-2288FE45E80B}"/>
              </a:ext>
            </a:extLst>
          </p:cNvPr>
          <p:cNvPicPr>
            <a:picLocks noChangeAspect="1"/>
          </p:cNvPicPr>
          <p:nvPr/>
        </p:nvPicPr>
        <p:blipFill>
          <a:blip r:embed="rId7"/>
          <a:stretch>
            <a:fillRect/>
          </a:stretch>
        </p:blipFill>
        <p:spPr>
          <a:xfrm>
            <a:off x="10141709" y="2766953"/>
            <a:ext cx="1362265" cy="828791"/>
          </a:xfrm>
          <a:prstGeom prst="rect">
            <a:avLst/>
          </a:prstGeom>
        </p:spPr>
      </p:pic>
      <p:pic>
        <p:nvPicPr>
          <p:cNvPr id="6" name="Picture 5">
            <a:extLst>
              <a:ext uri="{FF2B5EF4-FFF2-40B4-BE49-F238E27FC236}">
                <a16:creationId xmlns:a16="http://schemas.microsoft.com/office/drawing/2014/main" id="{365D0814-98C8-B773-74DF-41FE7F9C8F57}"/>
              </a:ext>
            </a:extLst>
          </p:cNvPr>
          <p:cNvPicPr>
            <a:picLocks noChangeAspect="1"/>
          </p:cNvPicPr>
          <p:nvPr/>
        </p:nvPicPr>
        <p:blipFill>
          <a:blip r:embed="rId8"/>
          <a:stretch>
            <a:fillRect/>
          </a:stretch>
        </p:blipFill>
        <p:spPr>
          <a:xfrm>
            <a:off x="10260789" y="1690633"/>
            <a:ext cx="1124107" cy="790685"/>
          </a:xfrm>
          <a:prstGeom prst="rect">
            <a:avLst/>
          </a:prstGeom>
        </p:spPr>
      </p:pic>
    </p:spTree>
    <p:extLst>
      <p:ext uri="{BB962C8B-B14F-4D97-AF65-F5344CB8AC3E}">
        <p14:creationId xmlns:p14="http://schemas.microsoft.com/office/powerpoint/2010/main" val="238846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3845B-8B14-FDC7-5A0B-1C20EFADF4C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5A6B8E3-6C84-BBAB-92C8-CDC6E687AB06}"/>
              </a:ext>
            </a:extLst>
          </p:cNvPr>
          <p:cNvSpPr>
            <a:spLocks noGrp="1"/>
          </p:cNvSpPr>
          <p:nvPr>
            <p:ph type="body" sz="quarter" idx="12"/>
          </p:nvPr>
        </p:nvSpPr>
        <p:spPr>
          <a:xfrm>
            <a:off x="321469" y="414339"/>
            <a:ext cx="5688806" cy="999934"/>
          </a:xfrm>
        </p:spPr>
        <p:txBody>
          <a:bodyPr>
            <a:normAutofit lnSpcReduction="10000"/>
          </a:bodyPr>
          <a:lstStyle/>
          <a:p>
            <a:endParaRPr lang="en-US" sz="3200" dirty="0"/>
          </a:p>
          <a:p>
            <a:r>
              <a:rPr lang="en-US" sz="3200" dirty="0"/>
              <a:t>Work While You Study </a:t>
            </a:r>
          </a:p>
        </p:txBody>
      </p:sp>
      <p:sp>
        <p:nvSpPr>
          <p:cNvPr id="17" name="Text Placeholder 2">
            <a:extLst>
              <a:ext uri="{FF2B5EF4-FFF2-40B4-BE49-F238E27FC236}">
                <a16:creationId xmlns:a16="http://schemas.microsoft.com/office/drawing/2014/main" id="{BD9BEAF6-DF33-130E-89AD-D69C8F20F81C}"/>
              </a:ext>
            </a:extLst>
          </p:cNvPr>
          <p:cNvSpPr>
            <a:spLocks noGrp="1"/>
          </p:cNvSpPr>
          <p:nvPr>
            <p:ph type="body" sz="quarter" idx="13"/>
          </p:nvPr>
        </p:nvSpPr>
        <p:spPr>
          <a:xfrm>
            <a:off x="235744" y="2414206"/>
            <a:ext cx="11720512" cy="4167377"/>
          </a:xfrm>
        </p:spPr>
        <p:txBody>
          <a:bodyPr/>
          <a:lstStyle/>
          <a:p>
            <a:pPr algn="l">
              <a:buNone/>
            </a:pPr>
            <a:r>
              <a:rPr lang="en-GB" sz="1800" dirty="0"/>
              <a:t>A part-time job on campus could be a great way to meet new people and get more involved in the Queen’s community. </a:t>
            </a:r>
          </a:p>
          <a:p>
            <a:pPr algn="l">
              <a:buNone/>
            </a:pPr>
            <a:r>
              <a:rPr lang="en-GB" sz="1800" dirty="0"/>
              <a:t>As one of the biggest student employers in Belfast, there’s a wide range of roles you can apply for at Queen’s. These include roles like student ambassador, tour guide and various hospitality roles. And you’ll be working for the university, so you can be sure your employer will understand the demands of your degree.</a:t>
            </a:r>
          </a:p>
          <a:p>
            <a:pPr algn="l"/>
            <a:r>
              <a:rPr lang="en-GB" sz="1800" dirty="0"/>
              <a:t>Through </a:t>
            </a:r>
            <a:r>
              <a:rPr lang="en-GB" sz="1800" dirty="0" err="1"/>
              <a:t>QWork</a:t>
            </a:r>
            <a:r>
              <a:rPr lang="en-GB" sz="1800" dirty="0"/>
              <a:t>, you can register your interest in working on casual basis on QUB Campus, view opportunities, apply for and manage your assignments.</a:t>
            </a:r>
          </a:p>
          <a:p>
            <a:pPr algn="l"/>
            <a:endParaRPr lang="en-GB" sz="1800" dirty="0"/>
          </a:p>
          <a:p>
            <a:r>
              <a:rPr lang="en-GB" sz="1400" dirty="0">
                <a:hlinkClick r:id="rId3"/>
              </a:rPr>
              <a:t>Work while you study | Study | Queen's University Belfast</a:t>
            </a:r>
            <a:r>
              <a:rPr lang="en-GB" sz="1400" dirty="0"/>
              <a:t> – </a:t>
            </a:r>
          </a:p>
          <a:p>
            <a:r>
              <a:rPr lang="en-GB" sz="1400" b="1" dirty="0" err="1">
                <a:solidFill>
                  <a:srgbClr val="FF0000"/>
                </a:solidFill>
              </a:rPr>
              <a:t>Qworks</a:t>
            </a:r>
            <a:r>
              <a:rPr lang="en-GB" sz="1400" b="1" dirty="0">
                <a:solidFill>
                  <a:srgbClr val="FF0000"/>
                </a:solidFill>
              </a:rPr>
              <a:t> – Working at the University</a:t>
            </a:r>
            <a:endParaRPr lang="en-US" sz="1400" b="1" dirty="0">
              <a:solidFill>
                <a:srgbClr val="FF0000"/>
              </a:solidFill>
            </a:endParaRPr>
          </a:p>
          <a:p>
            <a:pPr algn="l"/>
            <a:r>
              <a:rPr lang="en-GB" sz="1400" dirty="0" err="1">
                <a:hlinkClick r:id="rId4"/>
              </a:rPr>
              <a:t>QWork</a:t>
            </a:r>
            <a:endParaRPr lang="en-GB" sz="1800" dirty="0"/>
          </a:p>
        </p:txBody>
      </p:sp>
      <p:pic>
        <p:nvPicPr>
          <p:cNvPr id="10" name="Picture 9">
            <a:extLst>
              <a:ext uri="{FF2B5EF4-FFF2-40B4-BE49-F238E27FC236}">
                <a16:creationId xmlns:a16="http://schemas.microsoft.com/office/drawing/2014/main" id="{27B7F62B-87BE-F9A4-DE47-5A6EEC00B5F5}"/>
              </a:ext>
            </a:extLst>
          </p:cNvPr>
          <p:cNvPicPr>
            <a:picLocks noChangeAspect="1"/>
          </p:cNvPicPr>
          <p:nvPr/>
        </p:nvPicPr>
        <p:blipFill>
          <a:blip r:embed="rId5"/>
          <a:stretch>
            <a:fillRect/>
          </a:stretch>
        </p:blipFill>
        <p:spPr>
          <a:xfrm>
            <a:off x="5562600" y="152400"/>
            <a:ext cx="6025028" cy="2143125"/>
          </a:xfrm>
          <a:prstGeom prst="rect">
            <a:avLst/>
          </a:prstGeom>
        </p:spPr>
      </p:pic>
      <p:pic>
        <p:nvPicPr>
          <p:cNvPr id="12" name="Picture 11">
            <a:extLst>
              <a:ext uri="{FF2B5EF4-FFF2-40B4-BE49-F238E27FC236}">
                <a16:creationId xmlns:a16="http://schemas.microsoft.com/office/drawing/2014/main" id="{E3E20BAC-18B0-923A-EC79-8340A7A18112}"/>
              </a:ext>
            </a:extLst>
          </p:cNvPr>
          <p:cNvPicPr>
            <a:picLocks noChangeAspect="1"/>
          </p:cNvPicPr>
          <p:nvPr/>
        </p:nvPicPr>
        <p:blipFill>
          <a:blip r:embed="rId6"/>
          <a:stretch>
            <a:fillRect/>
          </a:stretch>
        </p:blipFill>
        <p:spPr>
          <a:xfrm>
            <a:off x="5700759" y="4524049"/>
            <a:ext cx="3000794" cy="2333951"/>
          </a:xfrm>
          <a:prstGeom prst="rect">
            <a:avLst/>
          </a:prstGeom>
        </p:spPr>
      </p:pic>
    </p:spTree>
    <p:extLst>
      <p:ext uri="{BB962C8B-B14F-4D97-AF65-F5344CB8AC3E}">
        <p14:creationId xmlns:p14="http://schemas.microsoft.com/office/powerpoint/2010/main" val="3733663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art Placeholder 1">
            <a:extLst>
              <a:ext uri="{FF2B5EF4-FFF2-40B4-BE49-F238E27FC236}">
                <a16:creationId xmlns:a16="http://schemas.microsoft.com/office/drawing/2014/main" id="{BC9BDA3F-2FA4-C66C-47FF-9A08265C0DF2}"/>
              </a:ext>
            </a:extLst>
          </p:cNvPr>
          <p:cNvSpPr>
            <a:spLocks noGrp="1"/>
          </p:cNvSpPr>
          <p:nvPr>
            <p:ph type="chart" sz="quarter" idx="10"/>
          </p:nvPr>
        </p:nvSpPr>
        <p:spPr>
          <a:xfrm>
            <a:off x="548639" y="401637"/>
            <a:ext cx="10265411" cy="6086521"/>
          </a:xfrm>
        </p:spPr>
        <p:txBody>
          <a:bodyPr/>
          <a:lstStyle/>
          <a:p>
            <a:pPr marL="0" indent="0">
              <a:buNone/>
            </a:pPr>
            <a:r>
              <a:rPr lang="en-GB" b="1" dirty="0">
                <a:solidFill>
                  <a:srgbClr val="D6000D"/>
                </a:solidFill>
                <a:latin typeface="Arial" panose="020B0604020202020204"/>
              </a:rPr>
              <a:t>Additional Resources</a:t>
            </a:r>
          </a:p>
          <a:p>
            <a:pPr marL="0" indent="0">
              <a:buNone/>
            </a:pPr>
            <a:endParaRPr lang="en-GB" sz="1200" b="1" dirty="0">
              <a:solidFill>
                <a:srgbClr val="D6000D"/>
              </a:solidFill>
              <a:latin typeface="Arial" panose="020B0604020202020204"/>
            </a:endParaRPr>
          </a:p>
          <a:p>
            <a:pPr marL="0" indent="0">
              <a:buNone/>
            </a:pPr>
            <a:r>
              <a:rPr lang="en-GB" sz="1500" dirty="0"/>
              <a:t>QUB Financial Support:</a:t>
            </a:r>
          </a:p>
          <a:p>
            <a:pPr marL="0" indent="0">
              <a:buNone/>
            </a:pPr>
            <a:r>
              <a:rPr lang="en-GB" sz="1500" dirty="0">
                <a:hlinkClick r:id="rId2"/>
              </a:rPr>
              <a:t>Student Support Fund</a:t>
            </a:r>
            <a:endParaRPr lang="en-GB" sz="1500" dirty="0"/>
          </a:p>
          <a:p>
            <a:pPr marL="0" indent="0">
              <a:buNone/>
            </a:pPr>
            <a:r>
              <a:rPr lang="en-GB" sz="1500" dirty="0">
                <a:hlinkClick r:id="rId3"/>
              </a:rPr>
              <a:t>Queen's Bursary</a:t>
            </a:r>
            <a:endParaRPr lang="en-GB" sz="1500" dirty="0"/>
          </a:p>
          <a:p>
            <a:pPr marL="0" indent="0">
              <a:buNone/>
            </a:pPr>
            <a:endParaRPr lang="en-GB" sz="1500" dirty="0"/>
          </a:p>
          <a:p>
            <a:pPr marL="0" indent="0">
              <a:buNone/>
            </a:pPr>
            <a:r>
              <a:rPr lang="en-GB" sz="1500" dirty="0"/>
              <a:t>Nursing &amp; Midwifery Bursary</a:t>
            </a:r>
          </a:p>
          <a:p>
            <a:pPr marL="0" indent="0">
              <a:buNone/>
            </a:pPr>
            <a:r>
              <a:rPr lang="en-GB" sz="1500" dirty="0">
                <a:solidFill>
                  <a:schemeClr val="accent1"/>
                </a:solidFill>
                <a:hlinkClick r:id="rId4">
                  <a:extLst>
                    <a:ext uri="{A12FA001-AC4F-418D-AE19-62706E023703}">
                      <ahyp:hlinkClr xmlns:ahyp="http://schemas.microsoft.com/office/drawing/2018/hyperlinkcolor" val="tx"/>
                    </a:ext>
                  </a:extLst>
                </a:hlinkClick>
              </a:rPr>
              <a:t>NI Direct Health Professional Courses</a:t>
            </a:r>
            <a:endParaRPr lang="en-GB" sz="1500" dirty="0">
              <a:solidFill>
                <a:schemeClr val="accent1"/>
              </a:solidFill>
            </a:endParaRPr>
          </a:p>
          <a:p>
            <a:pPr marL="0" indent="0">
              <a:buNone/>
            </a:pPr>
            <a:r>
              <a:rPr lang="en-GB" sz="1500" dirty="0">
                <a:solidFill>
                  <a:schemeClr val="accent1"/>
                </a:solidFill>
                <a:hlinkClick r:id="rId5"/>
              </a:rPr>
              <a:t>SFNI </a:t>
            </a:r>
            <a:r>
              <a:rPr lang="en-GB" sz="1500" dirty="0" err="1">
                <a:solidFill>
                  <a:schemeClr val="accent1"/>
                </a:solidFill>
                <a:hlinkClick r:id="rId5"/>
              </a:rPr>
              <a:t>DoH</a:t>
            </a:r>
            <a:r>
              <a:rPr lang="en-GB" sz="1500" dirty="0">
                <a:solidFill>
                  <a:schemeClr val="accent1"/>
                </a:solidFill>
                <a:hlinkClick r:id="rId5"/>
              </a:rPr>
              <a:t> and NHS funded courses factsheet 2025-26</a:t>
            </a:r>
            <a:endParaRPr lang="en-GB" sz="1500" dirty="0">
              <a:solidFill>
                <a:schemeClr val="accent1"/>
              </a:solidFill>
            </a:endParaRPr>
          </a:p>
          <a:p>
            <a:pPr marL="0" indent="0">
              <a:buNone/>
            </a:pPr>
            <a:endParaRPr lang="en-GB" sz="1500" dirty="0">
              <a:solidFill>
                <a:schemeClr val="accent1"/>
              </a:solidFill>
            </a:endParaRPr>
          </a:p>
          <a:p>
            <a:pPr marL="0" indent="0">
              <a:buNone/>
            </a:pPr>
            <a:r>
              <a:rPr lang="en-GB" sz="1500" dirty="0"/>
              <a:t>Social Work Incentive Scheme</a:t>
            </a:r>
          </a:p>
          <a:p>
            <a:pPr marL="0" indent="0">
              <a:buNone/>
            </a:pPr>
            <a:r>
              <a:rPr lang="en-GB" sz="1500" dirty="0">
                <a:hlinkClick r:id="rId6"/>
              </a:rPr>
              <a:t>NI Direct Careers in Social Care</a:t>
            </a:r>
            <a:endParaRPr lang="en-GB" sz="1500" dirty="0"/>
          </a:p>
          <a:p>
            <a:pPr marL="0" indent="0">
              <a:buNone/>
            </a:pPr>
            <a:endParaRPr lang="en-GB" sz="1500" dirty="0"/>
          </a:p>
          <a:p>
            <a:pPr marL="0" indent="0">
              <a:buNone/>
            </a:pPr>
            <a:r>
              <a:rPr lang="en-GB" sz="1500" dirty="0"/>
              <a:t>Guidance for School Leavers on Student Finance application process:</a:t>
            </a:r>
          </a:p>
          <a:p>
            <a:pPr marL="0" indent="0">
              <a:buNone/>
            </a:pPr>
            <a:r>
              <a:rPr lang="en-GB" sz="1500" dirty="0">
                <a:solidFill>
                  <a:schemeClr val="accent1"/>
                </a:solidFill>
                <a:hlinkClick r:id="rId7" tooltip="Original URL: https://www.eani.org.uk/parents/pupil-applications-and-grants/student-finance/student-finance-videos. Click or tap if you trust this link.">
                  <a:extLst>
                    <a:ext uri="{A12FA001-AC4F-418D-AE19-62706E023703}">
                      <ahyp:hlinkClr xmlns:ahyp="http://schemas.microsoft.com/office/drawing/2018/hyperlinkcolor" val="tx"/>
                    </a:ext>
                  </a:extLst>
                </a:hlinkClick>
              </a:rPr>
              <a:t>Student Finance Videos | Education Authority Northern Ireland</a:t>
            </a:r>
            <a:endParaRPr lang="en-GB" sz="1500" dirty="0">
              <a:solidFill>
                <a:schemeClr val="accent1"/>
              </a:solidFill>
            </a:endParaRPr>
          </a:p>
          <a:p>
            <a:pPr marL="0" indent="0">
              <a:buNone/>
            </a:pPr>
            <a:endParaRPr lang="en-GB" sz="1500" dirty="0"/>
          </a:p>
          <a:p>
            <a:pPr marL="0" indent="0">
              <a:buNone/>
            </a:pPr>
            <a:r>
              <a:rPr lang="en-GB" sz="1500" dirty="0"/>
              <a:t>Student Loan applications:</a:t>
            </a:r>
          </a:p>
          <a:p>
            <a:pPr marL="0" indent="0">
              <a:buNone/>
            </a:pPr>
            <a:r>
              <a:rPr lang="en-GB" sz="1500" dirty="0">
                <a:solidFill>
                  <a:schemeClr val="accent1"/>
                </a:solidFill>
                <a:hlinkClick r:id="rId8" tooltip="Original URL: http://www.studentfinanceni.co.uk/. Click or tap if you trust this link.">
                  <a:extLst>
                    <a:ext uri="{A12FA001-AC4F-418D-AE19-62706E023703}">
                      <ahyp:hlinkClr xmlns:ahyp="http://schemas.microsoft.com/office/drawing/2018/hyperlinkcolor" val="tx"/>
                    </a:ext>
                  </a:extLst>
                </a:hlinkClick>
              </a:rPr>
              <a:t>www.studentfinanceni.co.uk</a:t>
            </a:r>
            <a:r>
              <a:rPr lang="en-GB" sz="1500" dirty="0">
                <a:solidFill>
                  <a:schemeClr val="accent1"/>
                </a:solidFill>
              </a:rPr>
              <a:t> </a:t>
            </a:r>
          </a:p>
          <a:p>
            <a:pPr marL="0" indent="0">
              <a:buNone/>
            </a:pPr>
            <a:endParaRPr lang="en-GB" b="0" i="0" dirty="0">
              <a:solidFill>
                <a:srgbClr val="1F497D"/>
              </a:solidFill>
              <a:effectLst/>
              <a:latin typeface="Calibri" panose="020F0502020204030204" pitchFamily="34" charset="0"/>
            </a:endParaRPr>
          </a:p>
          <a:p>
            <a:pPr marL="0" indent="0">
              <a:buNone/>
            </a:pPr>
            <a:endParaRPr lang="en-GB" b="0" i="0" dirty="0">
              <a:solidFill>
                <a:srgbClr val="1F497D"/>
              </a:solidFill>
              <a:effectLst/>
              <a:latin typeface="Calibri" panose="020F0502020204030204" pitchFamily="34" charset="0"/>
            </a:endParaRPr>
          </a:p>
          <a:p>
            <a:pPr marL="0" indent="0" algn="l">
              <a:buNone/>
            </a:pPr>
            <a:endParaRPr lang="en-GB" sz="1800" b="0" i="0" dirty="0">
              <a:solidFill>
                <a:srgbClr val="242424"/>
              </a:solidFill>
              <a:effectLst/>
              <a:latin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840554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1CF6A-B7B9-AC2E-FEFA-9337F8F53924}"/>
            </a:ext>
          </a:extLst>
        </p:cNvPr>
        <p:cNvGrpSpPr/>
        <p:nvPr/>
      </p:nvGrpSpPr>
      <p:grpSpPr>
        <a:xfrm>
          <a:off x="0" y="0"/>
          <a:ext cx="0" cy="0"/>
          <a:chOff x="0" y="0"/>
          <a:chExt cx="0" cy="0"/>
        </a:xfrm>
      </p:grpSpPr>
      <p:sp>
        <p:nvSpPr>
          <p:cNvPr id="9" name="Picture Placeholder 1">
            <a:extLst>
              <a:ext uri="{FF2B5EF4-FFF2-40B4-BE49-F238E27FC236}">
                <a16:creationId xmlns:a16="http://schemas.microsoft.com/office/drawing/2014/main" id="{DC2F7EBD-1CA7-02CC-0B1F-BB5D063EF993}"/>
              </a:ext>
            </a:extLst>
          </p:cNvPr>
          <p:cNvSpPr>
            <a:spLocks noGrp="1"/>
          </p:cNvSpPr>
          <p:nvPr>
            <p:ph type="pic" sz="quarter" idx="11"/>
          </p:nvPr>
        </p:nvSpPr>
        <p:spPr>
          <a:xfrm flipH="1">
            <a:off x="12191999" y="0"/>
            <a:ext cx="66675" cy="6858000"/>
          </a:xfrm>
        </p:spPr>
        <p:txBody>
          <a:bodyPr/>
          <a:lstStyle/>
          <a:p>
            <a:endParaRPr lang="en-GB"/>
          </a:p>
        </p:txBody>
      </p:sp>
      <p:sp>
        <p:nvSpPr>
          <p:cNvPr id="11" name="Text Placeholder 2">
            <a:extLst>
              <a:ext uri="{FF2B5EF4-FFF2-40B4-BE49-F238E27FC236}">
                <a16:creationId xmlns:a16="http://schemas.microsoft.com/office/drawing/2014/main" id="{D235EF56-286C-D9AB-D77C-C3D8FF8BD2D3}"/>
              </a:ext>
            </a:extLst>
          </p:cNvPr>
          <p:cNvSpPr>
            <a:spLocks noGrp="1"/>
          </p:cNvSpPr>
          <p:nvPr>
            <p:ph type="body" sz="quarter" idx="12"/>
          </p:nvPr>
        </p:nvSpPr>
        <p:spPr>
          <a:xfrm>
            <a:off x="548638" y="414338"/>
            <a:ext cx="10798812" cy="1169985"/>
          </a:xfrm>
        </p:spPr>
        <p:txBody>
          <a:bodyPr/>
          <a:lstStyle/>
          <a:p>
            <a:pPr algn="ctr"/>
            <a:r>
              <a:rPr lang="en-US" sz="4000" dirty="0"/>
              <a:t>QUB Undergraduate Fees 2025/26 </a:t>
            </a:r>
          </a:p>
        </p:txBody>
      </p:sp>
      <p:sp>
        <p:nvSpPr>
          <p:cNvPr id="13" name="Text Placeholder 3">
            <a:extLst>
              <a:ext uri="{FF2B5EF4-FFF2-40B4-BE49-F238E27FC236}">
                <a16:creationId xmlns:a16="http://schemas.microsoft.com/office/drawing/2014/main" id="{67E01DBE-2D8B-8DDC-C0A7-E211B5D2DD2D}"/>
              </a:ext>
            </a:extLst>
          </p:cNvPr>
          <p:cNvSpPr>
            <a:spLocks noGrp="1"/>
          </p:cNvSpPr>
          <p:nvPr>
            <p:ph type="body" sz="quarter" idx="13"/>
          </p:nvPr>
        </p:nvSpPr>
        <p:spPr>
          <a:xfrm>
            <a:off x="548639" y="1502965"/>
            <a:ext cx="10845641" cy="4271534"/>
          </a:xfrm>
        </p:spPr>
        <p:txBody>
          <a:bodyPr/>
          <a:lstStyle/>
          <a:p>
            <a:pPr>
              <a:spcBef>
                <a:spcPts val="0"/>
              </a:spcBef>
            </a:pPr>
            <a:endParaRPr lang="en-GB" sz="1800" dirty="0"/>
          </a:p>
          <a:p>
            <a:pPr>
              <a:spcBef>
                <a:spcPts val="0"/>
              </a:spcBef>
            </a:pPr>
            <a:r>
              <a:rPr lang="en-GB" sz="1800" dirty="0"/>
              <a:t>The following tuition fee information refers to full-time NI, GB and ROI students only, for academic year 2025/26.</a:t>
            </a:r>
          </a:p>
          <a:p>
            <a:pPr>
              <a:spcBef>
                <a:spcPts val="0"/>
              </a:spcBef>
            </a:pPr>
            <a:endParaRPr lang="en-GB" sz="1800" dirty="0"/>
          </a:p>
          <a:p>
            <a:pPr>
              <a:spcBef>
                <a:spcPts val="0"/>
              </a:spcBef>
            </a:pPr>
            <a:r>
              <a:rPr lang="en-GB" sz="1800" dirty="0"/>
              <a:t>Students who normally live in </a:t>
            </a:r>
            <a:r>
              <a:rPr lang="en-GB" sz="1800" b="1" dirty="0">
                <a:solidFill>
                  <a:srgbClr val="D6000D"/>
                </a:solidFill>
              </a:rPr>
              <a:t>Northern Ireland  or Republic of Ireland</a:t>
            </a:r>
            <a:r>
              <a:rPr lang="en-GB" sz="1800" dirty="0"/>
              <a:t>, will be charged tuition fees of </a:t>
            </a:r>
            <a:r>
              <a:rPr lang="en-GB" sz="1800" b="1" dirty="0">
                <a:solidFill>
                  <a:srgbClr val="D6000D"/>
                </a:solidFill>
              </a:rPr>
              <a:t>£4,855 </a:t>
            </a:r>
            <a:r>
              <a:rPr lang="en-GB" sz="1800" dirty="0"/>
              <a:t>per annum.</a:t>
            </a:r>
          </a:p>
          <a:p>
            <a:pPr>
              <a:spcBef>
                <a:spcPts val="0"/>
              </a:spcBef>
            </a:pPr>
            <a:endParaRPr lang="en-GB" sz="1800" dirty="0"/>
          </a:p>
          <a:p>
            <a:pPr>
              <a:spcBef>
                <a:spcPts val="0"/>
              </a:spcBef>
            </a:pPr>
            <a:r>
              <a:rPr lang="en-GB" sz="1800" dirty="0"/>
              <a:t>Students who normally live in </a:t>
            </a:r>
            <a:r>
              <a:rPr lang="en-GB" sz="1800" b="1" dirty="0">
                <a:solidFill>
                  <a:srgbClr val="D6000D"/>
                </a:solidFill>
              </a:rPr>
              <a:t>England, Scotland </a:t>
            </a:r>
            <a:r>
              <a:rPr lang="en-GB" sz="1800" dirty="0"/>
              <a:t>and</a:t>
            </a:r>
            <a:r>
              <a:rPr lang="en-GB" sz="1800" b="1" dirty="0">
                <a:solidFill>
                  <a:srgbClr val="D6000D"/>
                </a:solidFill>
              </a:rPr>
              <a:t> Wales </a:t>
            </a:r>
            <a:r>
              <a:rPr lang="en-GB" sz="1800" dirty="0"/>
              <a:t>(GB Students), will be charged tuition fees of </a:t>
            </a:r>
            <a:r>
              <a:rPr lang="en-GB" sz="1800" b="1" dirty="0">
                <a:solidFill>
                  <a:srgbClr val="D6000D"/>
                </a:solidFill>
              </a:rPr>
              <a:t>£9,535 </a:t>
            </a:r>
            <a:r>
              <a:rPr lang="en-GB" sz="1800" dirty="0"/>
              <a:t>per annum.</a:t>
            </a:r>
          </a:p>
          <a:p>
            <a:pPr>
              <a:spcBef>
                <a:spcPts val="0"/>
              </a:spcBef>
            </a:pPr>
            <a:endParaRPr lang="en-GB" sz="1800" dirty="0"/>
          </a:p>
          <a:p>
            <a:pPr>
              <a:spcBef>
                <a:spcPts val="0"/>
              </a:spcBef>
            </a:pPr>
            <a:r>
              <a:rPr lang="en-GB" sz="1800" i="1" dirty="0"/>
              <a:t>All tuition fees will be subject to an annual inflationary increase in each year of the course. Fees quoted relate to a single year of study.</a:t>
            </a:r>
          </a:p>
        </p:txBody>
      </p:sp>
    </p:spTree>
    <p:extLst>
      <p:ext uri="{BB962C8B-B14F-4D97-AF65-F5344CB8AC3E}">
        <p14:creationId xmlns:p14="http://schemas.microsoft.com/office/powerpoint/2010/main" val="1860618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91EB5-9F94-9DB3-88DF-59B146535C83}"/>
            </a:ext>
          </a:extLst>
        </p:cNvPr>
        <p:cNvGrpSpPr/>
        <p:nvPr/>
      </p:nvGrpSpPr>
      <p:grpSpPr>
        <a:xfrm>
          <a:off x="0" y="0"/>
          <a:ext cx="0" cy="0"/>
          <a:chOff x="0" y="0"/>
          <a:chExt cx="0" cy="0"/>
        </a:xfrm>
      </p:grpSpPr>
      <p:sp>
        <p:nvSpPr>
          <p:cNvPr id="11" name="Text Placeholder 2">
            <a:extLst>
              <a:ext uri="{FF2B5EF4-FFF2-40B4-BE49-F238E27FC236}">
                <a16:creationId xmlns:a16="http://schemas.microsoft.com/office/drawing/2014/main" id="{6B59D6BD-1B32-9700-6FCE-42A823F3B242}"/>
              </a:ext>
            </a:extLst>
          </p:cNvPr>
          <p:cNvSpPr>
            <a:spLocks noGrp="1"/>
          </p:cNvSpPr>
          <p:nvPr>
            <p:ph type="body" sz="quarter" idx="12"/>
          </p:nvPr>
        </p:nvSpPr>
        <p:spPr>
          <a:xfrm>
            <a:off x="548638" y="414338"/>
            <a:ext cx="10845642" cy="1169985"/>
          </a:xfrm>
        </p:spPr>
        <p:txBody>
          <a:bodyPr/>
          <a:lstStyle/>
          <a:p>
            <a:r>
              <a:rPr lang="en-US" sz="4000" dirty="0"/>
              <a:t>Contact Us</a:t>
            </a:r>
          </a:p>
        </p:txBody>
      </p:sp>
      <p:sp>
        <p:nvSpPr>
          <p:cNvPr id="13" name="Text Placeholder 3">
            <a:extLst>
              <a:ext uri="{FF2B5EF4-FFF2-40B4-BE49-F238E27FC236}">
                <a16:creationId xmlns:a16="http://schemas.microsoft.com/office/drawing/2014/main" id="{1248D415-2FF8-0707-F413-1B2BF62D9EF1}"/>
              </a:ext>
            </a:extLst>
          </p:cNvPr>
          <p:cNvSpPr>
            <a:spLocks noGrp="1"/>
          </p:cNvSpPr>
          <p:nvPr>
            <p:ph type="body" sz="quarter" idx="13"/>
          </p:nvPr>
        </p:nvSpPr>
        <p:spPr>
          <a:xfrm>
            <a:off x="556364" y="1293233"/>
            <a:ext cx="10845641" cy="4271534"/>
          </a:xfrm>
        </p:spPr>
        <p:txBody>
          <a:bodyPr/>
          <a:lstStyle/>
          <a:p>
            <a:pPr>
              <a:spcBef>
                <a:spcPts val="0"/>
              </a:spcBef>
            </a:pPr>
            <a:r>
              <a:rPr lang="en-GB" sz="1800" b="1" dirty="0">
                <a:solidFill>
                  <a:srgbClr val="D6000D"/>
                </a:solidFill>
              </a:rPr>
              <a:t>Student Finance Office</a:t>
            </a:r>
          </a:p>
          <a:p>
            <a:pPr>
              <a:spcBef>
                <a:spcPts val="0"/>
              </a:spcBef>
            </a:pPr>
            <a:r>
              <a:rPr lang="en-GB" sz="1800" dirty="0"/>
              <a:t>Queen’s University Belfast</a:t>
            </a:r>
          </a:p>
          <a:p>
            <a:pPr>
              <a:spcBef>
                <a:spcPts val="0"/>
              </a:spcBef>
            </a:pPr>
            <a:r>
              <a:rPr lang="en-GB" sz="1800" dirty="0"/>
              <a:t>One Elmwood Student Centre</a:t>
            </a:r>
          </a:p>
          <a:p>
            <a:pPr>
              <a:spcBef>
                <a:spcPts val="0"/>
              </a:spcBef>
            </a:pPr>
            <a:r>
              <a:rPr lang="en-GB" sz="1800" dirty="0"/>
              <a:t>University Road</a:t>
            </a:r>
          </a:p>
          <a:p>
            <a:pPr>
              <a:spcBef>
                <a:spcPts val="0"/>
              </a:spcBef>
            </a:pPr>
            <a:r>
              <a:rPr lang="en-GB" sz="1800" dirty="0"/>
              <a:t>Belfast</a:t>
            </a:r>
          </a:p>
          <a:p>
            <a:pPr>
              <a:spcBef>
                <a:spcPts val="0"/>
              </a:spcBef>
            </a:pPr>
            <a:r>
              <a:rPr lang="en-GB" sz="1800" dirty="0"/>
              <a:t>BT7 1NN </a:t>
            </a:r>
          </a:p>
          <a:p>
            <a:pPr>
              <a:spcBef>
                <a:spcPts val="0"/>
              </a:spcBef>
            </a:pPr>
            <a:endParaRPr lang="en-GB" sz="1800" dirty="0"/>
          </a:p>
          <a:p>
            <a:pPr>
              <a:spcBef>
                <a:spcPts val="0"/>
              </a:spcBef>
            </a:pPr>
            <a:r>
              <a:rPr lang="en-GB" sz="1800" dirty="0"/>
              <a:t>       +44 (0)28 9097 2855</a:t>
            </a:r>
          </a:p>
          <a:p>
            <a:pPr>
              <a:spcBef>
                <a:spcPts val="0"/>
              </a:spcBef>
            </a:pPr>
            <a:r>
              <a:rPr lang="en-GB" sz="1800" dirty="0"/>
              <a:t>       StudentFinance@qub.ac.uk </a:t>
            </a:r>
          </a:p>
          <a:p>
            <a:pPr>
              <a:spcBef>
                <a:spcPts val="0"/>
              </a:spcBef>
            </a:pPr>
            <a:r>
              <a:rPr lang="en-GB" sz="1800" dirty="0"/>
              <a:t>       www.qub.ac.uk/Study/Feesandfinance/ </a:t>
            </a:r>
          </a:p>
          <a:p>
            <a:pPr>
              <a:spcBef>
                <a:spcPts val="0"/>
              </a:spcBef>
            </a:pPr>
            <a:endParaRPr lang="en-GB" sz="1800" dirty="0"/>
          </a:p>
          <a:p>
            <a:pPr>
              <a:spcBef>
                <a:spcPts val="0"/>
              </a:spcBef>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D6000D"/>
                </a:solidFill>
                <a:effectLst/>
                <a:uLnTx/>
                <a:uFillTx/>
                <a:latin typeface="Arial" panose="020B0604020202020204"/>
                <a:ea typeface="+mn-ea"/>
                <a:cs typeface="+mn-cs"/>
              </a:rPr>
              <a:t>Got a Question?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Search our frequently asked questions for answers to common queries: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hlinkClick r:id="rId2"/>
              </a:rPr>
              <a:t>https://www.qub.ac.uk/Study/Feesandfinance/fees-and-funding-faqs/</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a:spcBef>
                <a:spcPts val="0"/>
              </a:spcBef>
            </a:pPr>
            <a:endParaRPr lang="en-GB" sz="1800" dirty="0"/>
          </a:p>
        </p:txBody>
      </p:sp>
      <p:pic>
        <p:nvPicPr>
          <p:cNvPr id="7" name="Graphic 6" descr="Email outline">
            <a:extLst>
              <a:ext uri="{FF2B5EF4-FFF2-40B4-BE49-F238E27FC236}">
                <a16:creationId xmlns:a16="http://schemas.microsoft.com/office/drawing/2014/main" id="{8BDD17D6-5C87-84EE-2BE5-0D6C9D2C8C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7697" y="3528619"/>
            <a:ext cx="264594" cy="264594"/>
          </a:xfrm>
          <a:prstGeom prst="rect">
            <a:avLst/>
          </a:prstGeom>
        </p:spPr>
      </p:pic>
      <p:pic>
        <p:nvPicPr>
          <p:cNvPr id="10" name="Graphic 9" descr="Telephone outline">
            <a:extLst>
              <a:ext uri="{FF2B5EF4-FFF2-40B4-BE49-F238E27FC236}">
                <a16:creationId xmlns:a16="http://schemas.microsoft.com/office/drawing/2014/main" id="{F086A2AB-E98F-EB66-0929-B20819600D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730" y="3222849"/>
            <a:ext cx="318529" cy="318529"/>
          </a:xfrm>
          <a:prstGeom prst="rect">
            <a:avLst/>
          </a:prstGeom>
        </p:spPr>
      </p:pic>
      <p:pic>
        <p:nvPicPr>
          <p:cNvPr id="14" name="Graphic 13" descr="World outline">
            <a:extLst>
              <a:ext uri="{FF2B5EF4-FFF2-40B4-BE49-F238E27FC236}">
                <a16:creationId xmlns:a16="http://schemas.microsoft.com/office/drawing/2014/main" id="{F3E6A487-3D6C-380E-0A70-C687C4F9BF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7697" y="3834389"/>
            <a:ext cx="264594" cy="264594"/>
          </a:xfrm>
          <a:prstGeom prst="rect">
            <a:avLst/>
          </a:prstGeom>
        </p:spPr>
      </p:pic>
      <p:pic>
        <p:nvPicPr>
          <p:cNvPr id="15" name="Picture 14">
            <a:extLst>
              <a:ext uri="{FF2B5EF4-FFF2-40B4-BE49-F238E27FC236}">
                <a16:creationId xmlns:a16="http://schemas.microsoft.com/office/drawing/2014/main" id="{E4CAC397-1DAE-89A4-0339-F27A36288AD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779256" y="3222849"/>
            <a:ext cx="2615024" cy="2615024"/>
          </a:xfrm>
          <a:prstGeom prst="rect">
            <a:avLst/>
          </a:prstGeom>
          <a:noFill/>
          <a:ln>
            <a:noFill/>
          </a:ln>
        </p:spPr>
      </p:pic>
    </p:spTree>
    <p:extLst>
      <p:ext uri="{BB962C8B-B14F-4D97-AF65-F5344CB8AC3E}">
        <p14:creationId xmlns:p14="http://schemas.microsoft.com/office/powerpoint/2010/main" val="2740565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Table Placeholder 2"/>
          <p:cNvSpPr>
            <a:spLocks noGrp="1"/>
          </p:cNvSpPr>
          <p:nvPr>
            <p:ph type="tbl" sz="quarter" idx="13"/>
          </p:nvPr>
        </p:nvSpPr>
        <p:spPr/>
        <p:txBody>
          <a:bodyPr/>
          <a:lstStyle/>
          <a:p>
            <a:endParaRPr lang="en-GB"/>
          </a:p>
        </p:txBody>
      </p:sp>
    </p:spTree>
    <p:extLst>
      <p:ext uri="{BB962C8B-B14F-4D97-AF65-F5344CB8AC3E}">
        <p14:creationId xmlns:p14="http://schemas.microsoft.com/office/powerpoint/2010/main" val="20778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64BD3-4851-9097-EDDE-132F7D2FBFB3}"/>
            </a:ext>
          </a:extLst>
        </p:cNvPr>
        <p:cNvGrpSpPr/>
        <p:nvPr/>
      </p:nvGrpSpPr>
      <p:grpSpPr>
        <a:xfrm>
          <a:off x="0" y="0"/>
          <a:ext cx="0" cy="0"/>
          <a:chOff x="0" y="0"/>
          <a:chExt cx="0" cy="0"/>
        </a:xfrm>
      </p:grpSpPr>
      <p:sp>
        <p:nvSpPr>
          <p:cNvPr id="9" name="Picture Placeholder 1">
            <a:extLst>
              <a:ext uri="{FF2B5EF4-FFF2-40B4-BE49-F238E27FC236}">
                <a16:creationId xmlns:a16="http://schemas.microsoft.com/office/drawing/2014/main" id="{3395F703-09EF-240A-8A59-5054DF99A3F8}"/>
              </a:ext>
            </a:extLst>
          </p:cNvPr>
          <p:cNvSpPr>
            <a:spLocks noGrp="1"/>
          </p:cNvSpPr>
          <p:nvPr>
            <p:ph type="pic" sz="quarter" idx="11"/>
          </p:nvPr>
        </p:nvSpPr>
        <p:spPr>
          <a:xfrm flipH="1">
            <a:off x="12191999" y="0"/>
            <a:ext cx="66675" cy="6858000"/>
          </a:xfrm>
        </p:spPr>
        <p:txBody>
          <a:bodyPr/>
          <a:lstStyle/>
          <a:p>
            <a:endParaRPr lang="en-GB"/>
          </a:p>
        </p:txBody>
      </p:sp>
      <p:sp>
        <p:nvSpPr>
          <p:cNvPr id="11" name="Text Placeholder 2">
            <a:extLst>
              <a:ext uri="{FF2B5EF4-FFF2-40B4-BE49-F238E27FC236}">
                <a16:creationId xmlns:a16="http://schemas.microsoft.com/office/drawing/2014/main" id="{AF19E688-2E1E-278B-BC48-4D8BED3CCDB8}"/>
              </a:ext>
            </a:extLst>
          </p:cNvPr>
          <p:cNvSpPr>
            <a:spLocks noGrp="1"/>
          </p:cNvSpPr>
          <p:nvPr>
            <p:ph type="body" sz="quarter" idx="12"/>
          </p:nvPr>
        </p:nvSpPr>
        <p:spPr>
          <a:xfrm>
            <a:off x="548638" y="414338"/>
            <a:ext cx="8123875" cy="1169985"/>
          </a:xfrm>
        </p:spPr>
        <p:txBody>
          <a:bodyPr/>
          <a:lstStyle/>
          <a:p>
            <a:r>
              <a:rPr lang="en-US" sz="4000" dirty="0"/>
              <a:t>Payment Options</a:t>
            </a:r>
          </a:p>
        </p:txBody>
      </p:sp>
      <p:sp>
        <p:nvSpPr>
          <p:cNvPr id="13" name="Text Placeholder 3">
            <a:extLst>
              <a:ext uri="{FF2B5EF4-FFF2-40B4-BE49-F238E27FC236}">
                <a16:creationId xmlns:a16="http://schemas.microsoft.com/office/drawing/2014/main" id="{673844EB-8F48-5E24-3E75-6D63123EAAAD}"/>
              </a:ext>
            </a:extLst>
          </p:cNvPr>
          <p:cNvSpPr>
            <a:spLocks noGrp="1"/>
          </p:cNvSpPr>
          <p:nvPr>
            <p:ph type="body" sz="quarter" idx="13"/>
          </p:nvPr>
        </p:nvSpPr>
        <p:spPr>
          <a:xfrm>
            <a:off x="548639" y="1502965"/>
            <a:ext cx="10845641" cy="4271534"/>
          </a:xfrm>
        </p:spPr>
        <p:txBody>
          <a:bodyPr/>
          <a:lstStyle/>
          <a:p>
            <a:pPr>
              <a:spcBef>
                <a:spcPts val="0"/>
              </a:spcBef>
            </a:pPr>
            <a:r>
              <a:rPr lang="en-GB" sz="1800" dirty="0"/>
              <a:t>During enrolment, undergraduate students will normally pay their tuition fees in the following ways:</a:t>
            </a:r>
          </a:p>
          <a:p>
            <a:pPr>
              <a:spcBef>
                <a:spcPts val="0"/>
              </a:spcBef>
            </a:pPr>
            <a:endParaRPr lang="en-GB" sz="1800" dirty="0"/>
          </a:p>
          <a:p>
            <a:pPr>
              <a:spcBef>
                <a:spcPts val="0"/>
              </a:spcBef>
            </a:pPr>
            <a:endParaRPr lang="en-GB" sz="1800" b="1" dirty="0">
              <a:solidFill>
                <a:srgbClr val="D6000D"/>
              </a:solidFill>
            </a:endParaRPr>
          </a:p>
          <a:p>
            <a:pPr>
              <a:spcBef>
                <a:spcPts val="0"/>
              </a:spcBef>
            </a:pPr>
            <a:r>
              <a:rPr lang="en-GB" sz="1800" b="1" dirty="0">
                <a:solidFill>
                  <a:srgbClr val="D6000D"/>
                </a:solidFill>
              </a:rPr>
              <a:t>Tuition Fee Loan</a:t>
            </a:r>
            <a:r>
              <a:rPr lang="en-GB" sz="1800" dirty="0"/>
              <a:t>. NI, GB &amp; ROI students can apply for a tuition fee loan for Undergraduate study. </a:t>
            </a:r>
          </a:p>
          <a:p>
            <a:pPr>
              <a:spcBef>
                <a:spcPts val="0"/>
              </a:spcBef>
            </a:pPr>
            <a:endParaRPr lang="en-GB" sz="1800" dirty="0"/>
          </a:p>
          <a:p>
            <a:pPr>
              <a:spcBef>
                <a:spcPts val="0"/>
              </a:spcBef>
            </a:pPr>
            <a:r>
              <a:rPr lang="en-GB" sz="1800" b="1" dirty="0">
                <a:solidFill>
                  <a:srgbClr val="D6000D"/>
                </a:solidFill>
              </a:rPr>
              <a:t>Payment Plans </a:t>
            </a:r>
            <a:r>
              <a:rPr lang="en-GB" sz="1800" dirty="0"/>
              <a:t>can be set up through our Payment Plan provider Flywire, which will provide students with the option to pay in instalments. </a:t>
            </a:r>
          </a:p>
          <a:p>
            <a:pPr>
              <a:spcBef>
                <a:spcPts val="0"/>
              </a:spcBef>
            </a:pPr>
            <a:endParaRPr lang="en-GB" sz="1800" dirty="0"/>
          </a:p>
          <a:p>
            <a:pPr>
              <a:spcBef>
                <a:spcPts val="0"/>
              </a:spcBef>
            </a:pPr>
            <a:r>
              <a:rPr lang="en-GB" sz="1800" dirty="0"/>
              <a:t>Further information is available at </a:t>
            </a:r>
            <a:r>
              <a:rPr lang="en-GB" sz="1800" dirty="0">
                <a:hlinkClick r:id="rId2"/>
              </a:rPr>
              <a:t>www.qub.ac.uk/Study/Feesandfinance</a:t>
            </a:r>
            <a:endParaRPr lang="en-GB" sz="1800" dirty="0"/>
          </a:p>
          <a:p>
            <a:pPr>
              <a:spcBef>
                <a:spcPts val="0"/>
              </a:spcBef>
            </a:pPr>
            <a:endParaRPr lang="en-GB" sz="1800" dirty="0"/>
          </a:p>
          <a:p>
            <a:pPr>
              <a:spcBef>
                <a:spcPts val="0"/>
              </a:spcBef>
            </a:pPr>
            <a:r>
              <a:rPr lang="en-GB" sz="1400" i="1" dirty="0"/>
              <a:t>In exceptional circumstances where sponsorship is available</a:t>
            </a:r>
          </a:p>
          <a:p>
            <a:pPr>
              <a:spcBef>
                <a:spcPts val="0"/>
              </a:spcBef>
            </a:pPr>
            <a:r>
              <a:rPr lang="en-GB" sz="1400" b="1" i="1" dirty="0">
                <a:solidFill>
                  <a:srgbClr val="D6000D"/>
                </a:solidFill>
              </a:rPr>
              <a:t>Third Party Sponsor</a:t>
            </a:r>
            <a:r>
              <a:rPr lang="en-GB" sz="1400" i="1" dirty="0"/>
              <a:t>. Evidence of sponsorship or scholarship from a government or other official organisation, must be provided at enrolment and registration.</a:t>
            </a:r>
          </a:p>
          <a:p>
            <a:pPr>
              <a:spcBef>
                <a:spcPts val="0"/>
              </a:spcBef>
            </a:pPr>
            <a:endParaRPr lang="en-GB" sz="1800" dirty="0"/>
          </a:p>
          <a:p>
            <a:pPr>
              <a:spcBef>
                <a:spcPts val="0"/>
              </a:spcBef>
            </a:pPr>
            <a:endParaRPr lang="en-GB" sz="1800" dirty="0"/>
          </a:p>
        </p:txBody>
      </p:sp>
    </p:spTree>
    <p:extLst>
      <p:ext uri="{BB962C8B-B14F-4D97-AF65-F5344CB8AC3E}">
        <p14:creationId xmlns:p14="http://schemas.microsoft.com/office/powerpoint/2010/main" val="1767574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A874AF43-21FE-9194-1BE7-3D95578DDA41}"/>
              </a:ext>
            </a:extLst>
          </p:cNvPr>
          <p:cNvSpPr>
            <a:spLocks noGrp="1"/>
          </p:cNvSpPr>
          <p:nvPr>
            <p:ph type="body" sz="quarter" idx="12"/>
          </p:nvPr>
        </p:nvSpPr>
        <p:spPr>
          <a:xfrm>
            <a:off x="548640" y="571469"/>
            <a:ext cx="8732520" cy="1402269"/>
          </a:xfrm>
        </p:spPr>
        <p:txBody>
          <a:bodyPr/>
          <a:lstStyle/>
          <a:p>
            <a:r>
              <a:rPr lang="en-US" sz="4000" dirty="0"/>
              <a:t>Student Loans and Grants </a:t>
            </a:r>
          </a:p>
        </p:txBody>
      </p:sp>
      <p:sp>
        <p:nvSpPr>
          <p:cNvPr id="9" name="Text Placeholder 2">
            <a:extLst>
              <a:ext uri="{FF2B5EF4-FFF2-40B4-BE49-F238E27FC236}">
                <a16:creationId xmlns:a16="http://schemas.microsoft.com/office/drawing/2014/main" id="{09821EB2-C55C-A158-D990-335DF0BF540C}"/>
              </a:ext>
            </a:extLst>
          </p:cNvPr>
          <p:cNvSpPr>
            <a:spLocks noGrp="1"/>
          </p:cNvSpPr>
          <p:nvPr>
            <p:ph type="body" sz="quarter" idx="13"/>
          </p:nvPr>
        </p:nvSpPr>
        <p:spPr>
          <a:xfrm>
            <a:off x="548640" y="1673352"/>
            <a:ext cx="9363456" cy="4462272"/>
          </a:xfrm>
        </p:spPr>
        <p:txBody>
          <a:bodyPr/>
          <a:lstStyle/>
          <a:p>
            <a:r>
              <a:rPr lang="en-GB" b="1" dirty="0"/>
              <a:t>Available Support</a:t>
            </a:r>
          </a:p>
          <a:p>
            <a:pPr marL="0" indent="0">
              <a:buNone/>
            </a:pPr>
            <a:r>
              <a:rPr lang="en-GB" sz="1400" dirty="0"/>
              <a:t>NI students can apply for fee and maintenance funding </a:t>
            </a:r>
            <a:r>
              <a:rPr lang="en-GB" sz="1400" b="1" dirty="0"/>
              <a:t>online</a:t>
            </a:r>
            <a:r>
              <a:rPr lang="en-GB" sz="1400" dirty="0"/>
              <a:t> through SFNI</a:t>
            </a:r>
          </a:p>
          <a:p>
            <a:pPr marL="0" indent="0">
              <a:buNone/>
            </a:pPr>
            <a:r>
              <a:rPr lang="en-GB" sz="1400" dirty="0"/>
              <a:t>EU students can apply for fee loan only support. </a:t>
            </a:r>
            <a:r>
              <a:rPr lang="en-GB" sz="1400" b="1" dirty="0"/>
              <a:t>Postal</a:t>
            </a:r>
            <a:r>
              <a:rPr lang="en-GB" sz="1400" dirty="0"/>
              <a:t> applications only using form </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EU25N.</a:t>
            </a:r>
          </a:p>
          <a:p>
            <a:pPr marL="0" indent="0">
              <a:buNone/>
            </a:pPr>
            <a:endParaRPr lang="en-GB" sz="1400" dirty="0"/>
          </a:p>
          <a:p>
            <a:r>
              <a:rPr lang="en-GB" b="1" dirty="0"/>
              <a:t>Eligibility</a:t>
            </a:r>
          </a:p>
          <a:p>
            <a:pPr marL="0" indent="0">
              <a:buNone/>
            </a:pPr>
            <a:r>
              <a:rPr lang="en-GB" sz="1400" dirty="0"/>
              <a:t>SFNI will determine eligibility. Students should contact their local SFNI office if they have any queries about eligibility</a:t>
            </a:r>
          </a:p>
          <a:p>
            <a:pPr marL="0" indent="0">
              <a:buNone/>
            </a:pPr>
            <a:r>
              <a:rPr lang="it-IT" sz="1400" dirty="0">
                <a:hlinkClick r:id="rId2"/>
              </a:rPr>
              <a:t>SFNI Eligibility Criteria Presentation 25-26</a:t>
            </a:r>
            <a:endParaRPr lang="it-IT" sz="1400" dirty="0"/>
          </a:p>
          <a:p>
            <a:pPr marL="0" indent="0">
              <a:buNone/>
            </a:pPr>
            <a:endParaRPr lang="en-GB" sz="1400" dirty="0"/>
          </a:p>
          <a:p>
            <a:r>
              <a:rPr lang="en-GB" dirty="0"/>
              <a:t>Application Process </a:t>
            </a:r>
          </a:p>
          <a:p>
            <a:pPr marL="0" indent="0">
              <a:buNone/>
            </a:pPr>
            <a:r>
              <a:rPr lang="en-GB" sz="1400" dirty="0">
                <a:hlinkClick r:id="rId3">
                  <a:extLst>
                    <a:ext uri="{A12FA001-AC4F-418D-AE19-62706E023703}">
                      <ahyp:hlinkClr xmlns:ahyp="http://schemas.microsoft.com/office/drawing/2018/hyperlinkcolor" val="tx"/>
                    </a:ext>
                  </a:extLst>
                </a:hlinkClick>
              </a:rPr>
              <a:t>SFNI video explaining the application process</a:t>
            </a:r>
            <a:endParaRPr lang="en-GB" sz="1400" dirty="0"/>
          </a:p>
          <a:p>
            <a:pPr marL="0" indent="0">
              <a:buNone/>
            </a:pPr>
            <a:endParaRPr lang="en-GB" dirty="0"/>
          </a:p>
          <a:p>
            <a:endParaRPr lang="en-US" dirty="0"/>
          </a:p>
        </p:txBody>
      </p:sp>
      <p:sp>
        <p:nvSpPr>
          <p:cNvPr id="3" name="Rectangle: Rounded Corners 2">
            <a:extLst>
              <a:ext uri="{FF2B5EF4-FFF2-40B4-BE49-F238E27FC236}">
                <a16:creationId xmlns:a16="http://schemas.microsoft.com/office/drawing/2014/main" id="{4B8F1B42-0FD2-4C5B-E88A-E9513D301049}"/>
              </a:ext>
            </a:extLst>
          </p:cNvPr>
          <p:cNvSpPr/>
          <p:nvPr/>
        </p:nvSpPr>
        <p:spPr>
          <a:xfrm>
            <a:off x="4818888" y="4215384"/>
            <a:ext cx="4526280" cy="19202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Queries about support, eligibility and application process should go directly to SFNI:</a:t>
            </a:r>
          </a:p>
          <a:p>
            <a:pPr algn="ctr"/>
            <a:endParaRPr lang="en-GB" sz="1100" dirty="0"/>
          </a:p>
          <a:p>
            <a:pPr algn="ctr"/>
            <a:r>
              <a:rPr lang="en-GB" dirty="0"/>
              <a:t> </a:t>
            </a:r>
            <a:r>
              <a:rPr lang="en-GB" sz="2400" b="1" dirty="0">
                <a:solidFill>
                  <a:schemeClr val="tx1"/>
                </a:solidFill>
              </a:rPr>
              <a:t>0300 100 0077</a:t>
            </a:r>
          </a:p>
          <a:p>
            <a:pPr algn="ctr"/>
            <a:endParaRPr lang="en-GB" dirty="0"/>
          </a:p>
        </p:txBody>
      </p:sp>
    </p:spTree>
    <p:extLst>
      <p:ext uri="{BB962C8B-B14F-4D97-AF65-F5344CB8AC3E}">
        <p14:creationId xmlns:p14="http://schemas.microsoft.com/office/powerpoint/2010/main" val="204872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11DC5B3-CBE6-8C1F-A310-CACA50CA3431}"/>
              </a:ext>
            </a:extLst>
          </p:cNvPr>
          <p:cNvSpPr/>
          <p:nvPr/>
        </p:nvSpPr>
        <p:spPr>
          <a:xfrm>
            <a:off x="7130288" y="103142"/>
            <a:ext cx="4992624" cy="26568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SFNI link to all UG finance available:</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2800" b="0" i="0" u="none" strike="noStrike" kern="1200" cap="none" spc="0" normalizeH="0" baseline="0" noProof="0" dirty="0">
                <a:ln>
                  <a:noFill/>
                </a:ln>
                <a:solidFill>
                  <a:srgbClr val="D6000D"/>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Types of Finance</a:t>
            </a:r>
            <a:endParaRPr kumimoji="0" lang="en-GB" sz="2800" b="0" i="0" u="none" strike="noStrike" kern="1200" cap="none" spc="0" normalizeH="0" baseline="0" noProof="0" dirty="0">
              <a:ln>
                <a:noFill/>
              </a:ln>
              <a:solidFill>
                <a:srgbClr val="D6000D"/>
              </a:solidFill>
              <a:effectLst/>
              <a:uLnTx/>
              <a:uFillTx/>
              <a:latin typeface="Arial" panose="020B0604020202020204"/>
              <a:ea typeface="+mn-ea"/>
              <a:cs typeface="+mn-cs"/>
            </a:endParaRPr>
          </a:p>
        </p:txBody>
      </p:sp>
      <p:sp>
        <p:nvSpPr>
          <p:cNvPr id="9" name="Chart Placeholder 1">
            <a:extLst>
              <a:ext uri="{FF2B5EF4-FFF2-40B4-BE49-F238E27FC236}">
                <a16:creationId xmlns:a16="http://schemas.microsoft.com/office/drawing/2014/main" id="{7D930791-1D7D-F204-3DDC-9FAC34C32E14}"/>
              </a:ext>
            </a:extLst>
          </p:cNvPr>
          <p:cNvSpPr>
            <a:spLocks noGrp="1"/>
          </p:cNvSpPr>
          <p:nvPr>
            <p:ph type="chart" sz="quarter" idx="10"/>
          </p:nvPr>
        </p:nvSpPr>
        <p:spPr>
          <a:xfrm>
            <a:off x="548639" y="401637"/>
            <a:ext cx="8900161" cy="6086521"/>
          </a:xfrm>
        </p:spPr>
        <p:txBody>
          <a:bodyPr/>
          <a:lstStyle/>
          <a:p>
            <a:pPr marL="0" indent="0">
              <a:buNone/>
            </a:pPr>
            <a:r>
              <a:rPr lang="en-GB" sz="4000" dirty="0"/>
              <a:t> </a:t>
            </a:r>
            <a:r>
              <a:rPr lang="en-GB" sz="4000" b="1" dirty="0">
                <a:solidFill>
                  <a:srgbClr val="D6000D"/>
                </a:solidFill>
              </a:rPr>
              <a:t>Available Support</a:t>
            </a:r>
          </a:p>
          <a:p>
            <a:pPr marL="0" indent="0">
              <a:buNone/>
            </a:pPr>
            <a:endParaRPr lang="en-GB" dirty="0"/>
          </a:p>
          <a:p>
            <a:r>
              <a:rPr lang="en-GB" sz="1600" dirty="0"/>
              <a:t>Tuition Fee Loan – </a:t>
            </a:r>
          </a:p>
          <a:p>
            <a:pPr lvl="1"/>
            <a:r>
              <a:rPr lang="en-GB" sz="1600" dirty="0"/>
              <a:t>up to £4,855 per year for study at NI universities, </a:t>
            </a:r>
          </a:p>
          <a:p>
            <a:pPr lvl="1"/>
            <a:r>
              <a:rPr lang="en-GB" sz="1600" dirty="0"/>
              <a:t>£9,535 for study at universities in England, Scotland and Wales</a:t>
            </a:r>
          </a:p>
          <a:p>
            <a:endParaRPr lang="en-GB" sz="1600" dirty="0"/>
          </a:p>
          <a:p>
            <a:endParaRPr lang="en-GB" sz="1600" dirty="0"/>
          </a:p>
          <a:p>
            <a:endParaRPr lang="en-GB" sz="1600" dirty="0"/>
          </a:p>
          <a:p>
            <a:endParaRPr lang="en-GB" sz="1600" dirty="0"/>
          </a:p>
          <a:p>
            <a:r>
              <a:rPr lang="en-GB" sz="1600" dirty="0"/>
              <a:t>Maintenance Loan – based on household income</a:t>
            </a:r>
          </a:p>
          <a:p>
            <a:endParaRPr lang="en-GB" sz="1600" dirty="0"/>
          </a:p>
          <a:p>
            <a:r>
              <a:rPr lang="en-GB" sz="1600" dirty="0"/>
              <a:t>Maintenance Grant – for lower-income households</a:t>
            </a:r>
          </a:p>
          <a:p>
            <a:endParaRPr lang="en-GB" sz="1600" dirty="0"/>
          </a:p>
          <a:p>
            <a:r>
              <a:rPr lang="en-GB" sz="1600" dirty="0"/>
              <a:t>Special Support Grant </a:t>
            </a:r>
          </a:p>
          <a:p>
            <a:endParaRPr lang="en-GB" sz="1600" dirty="0"/>
          </a:p>
          <a:p>
            <a:r>
              <a:rPr lang="en-GB" sz="1600" dirty="0"/>
              <a:t>Extra Help – e.g. Disabled Students’ Allowance, Childcare Grants</a:t>
            </a:r>
          </a:p>
          <a:p>
            <a:endParaRPr lang="en-GB" sz="2400" dirty="0"/>
          </a:p>
          <a:p>
            <a:pPr marL="0" indent="0">
              <a:buNone/>
            </a:pPr>
            <a:endParaRPr lang="en-GB" dirty="0"/>
          </a:p>
        </p:txBody>
      </p:sp>
      <p:sp>
        <p:nvSpPr>
          <p:cNvPr id="2" name="TextBox 1">
            <a:extLst>
              <a:ext uri="{FF2B5EF4-FFF2-40B4-BE49-F238E27FC236}">
                <a16:creationId xmlns:a16="http://schemas.microsoft.com/office/drawing/2014/main" id="{65145B48-BE95-3272-CDCE-4BA8C8DCF4A5}"/>
              </a:ext>
            </a:extLst>
          </p:cNvPr>
          <p:cNvSpPr txBox="1"/>
          <p:nvPr/>
        </p:nvSpPr>
        <p:spPr>
          <a:xfrm>
            <a:off x="548639" y="2759964"/>
            <a:ext cx="7738111" cy="1107996"/>
          </a:xfrm>
          <a:prstGeom prst="rect">
            <a:avLst/>
          </a:prstGeom>
          <a:noFill/>
        </p:spPr>
        <p:txBody>
          <a:bodyPr wrap="square" rtlCol="0">
            <a:spAutoFit/>
          </a:bodyPr>
          <a:lstStyle/>
          <a:p>
            <a:pPr algn="l">
              <a:buNone/>
            </a:pPr>
            <a:r>
              <a:rPr lang="en-GB" sz="1200" b="1" i="0" dirty="0">
                <a:effectLst/>
                <a:latin typeface="+mj-lt"/>
              </a:rPr>
              <a:t>Studying in the Republic of Ireland</a:t>
            </a:r>
          </a:p>
          <a:p>
            <a:pPr algn="l">
              <a:buNone/>
            </a:pPr>
            <a:r>
              <a:rPr lang="en-GB" sz="1200" b="0" i="0" dirty="0">
                <a:effectLst/>
                <a:latin typeface="+mj-lt"/>
              </a:rPr>
              <a:t>Students who normally live in Northern Ireland and choose to study at a relevant institution of higher education in the Republic of Ireland (public university or college) are not charged a tuition fee, however they are required to pay a student contribution charge. SFNI offer a </a:t>
            </a:r>
            <a:r>
              <a:rPr lang="en-GB" sz="1200" b="0" i="0" u="sng" dirty="0">
                <a:effectLst/>
                <a:latin typeface="+mj-lt"/>
                <a:hlinkClick r:id="rId3">
                  <a:extLst>
                    <a:ext uri="{A12FA001-AC4F-418D-AE19-62706E023703}">
                      <ahyp:hlinkClr xmlns:ahyp="http://schemas.microsoft.com/office/drawing/2018/hyperlinkcolor" val="tx"/>
                    </a:ext>
                  </a:extLst>
                </a:hlinkClick>
              </a:rPr>
              <a:t>Student Contribution Loan</a:t>
            </a:r>
            <a:r>
              <a:rPr lang="en-GB" sz="1200" b="0" i="0" dirty="0">
                <a:effectLst/>
                <a:latin typeface="+mj-lt"/>
              </a:rPr>
              <a:t> to help cover this charge.</a:t>
            </a:r>
          </a:p>
          <a:p>
            <a:endParaRPr lang="en-GB" dirty="0"/>
          </a:p>
        </p:txBody>
      </p:sp>
    </p:spTree>
    <p:extLst>
      <p:ext uri="{BB962C8B-B14F-4D97-AF65-F5344CB8AC3E}">
        <p14:creationId xmlns:p14="http://schemas.microsoft.com/office/powerpoint/2010/main" val="266777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6FACF-ACB7-2999-0CE4-0B1E9B71AB2F}"/>
            </a:ext>
          </a:extLst>
        </p:cNvPr>
        <p:cNvGrpSpPr/>
        <p:nvPr/>
      </p:nvGrpSpPr>
      <p:grpSpPr>
        <a:xfrm>
          <a:off x="0" y="0"/>
          <a:ext cx="0" cy="0"/>
          <a:chOff x="0" y="0"/>
          <a:chExt cx="0" cy="0"/>
        </a:xfrm>
      </p:grpSpPr>
      <p:sp>
        <p:nvSpPr>
          <p:cNvPr id="9" name="Picture Placeholder 1">
            <a:extLst>
              <a:ext uri="{FF2B5EF4-FFF2-40B4-BE49-F238E27FC236}">
                <a16:creationId xmlns:a16="http://schemas.microsoft.com/office/drawing/2014/main" id="{6E14E052-A3EE-8250-7AE9-D0F97541F97D}"/>
              </a:ext>
            </a:extLst>
          </p:cNvPr>
          <p:cNvSpPr>
            <a:spLocks noGrp="1"/>
          </p:cNvSpPr>
          <p:nvPr>
            <p:ph type="pic" sz="quarter" idx="11"/>
          </p:nvPr>
        </p:nvSpPr>
        <p:spPr>
          <a:xfrm flipH="1">
            <a:off x="12191999" y="0"/>
            <a:ext cx="66675" cy="6858000"/>
          </a:xfrm>
        </p:spPr>
        <p:txBody>
          <a:bodyPr/>
          <a:lstStyle/>
          <a:p>
            <a:endParaRPr lang="en-GB"/>
          </a:p>
        </p:txBody>
      </p:sp>
      <p:sp>
        <p:nvSpPr>
          <p:cNvPr id="11" name="Text Placeholder 2">
            <a:extLst>
              <a:ext uri="{FF2B5EF4-FFF2-40B4-BE49-F238E27FC236}">
                <a16:creationId xmlns:a16="http://schemas.microsoft.com/office/drawing/2014/main" id="{503018CF-CD91-FCF4-41C3-61098A062D17}"/>
              </a:ext>
            </a:extLst>
          </p:cNvPr>
          <p:cNvSpPr>
            <a:spLocks noGrp="1"/>
          </p:cNvSpPr>
          <p:nvPr>
            <p:ph type="body" sz="quarter" idx="12"/>
          </p:nvPr>
        </p:nvSpPr>
        <p:spPr>
          <a:xfrm>
            <a:off x="548638" y="414338"/>
            <a:ext cx="10845642" cy="1169985"/>
          </a:xfrm>
        </p:spPr>
        <p:txBody>
          <a:bodyPr/>
          <a:lstStyle/>
          <a:p>
            <a:r>
              <a:rPr lang="en-US" sz="4000" dirty="0"/>
              <a:t>Applying for a fee / maintenance loan</a:t>
            </a:r>
          </a:p>
        </p:txBody>
      </p:sp>
      <p:sp>
        <p:nvSpPr>
          <p:cNvPr id="13" name="Text Placeholder 3">
            <a:extLst>
              <a:ext uri="{FF2B5EF4-FFF2-40B4-BE49-F238E27FC236}">
                <a16:creationId xmlns:a16="http://schemas.microsoft.com/office/drawing/2014/main" id="{932F0653-9862-30C1-45A4-AF3119550181}"/>
              </a:ext>
            </a:extLst>
          </p:cNvPr>
          <p:cNvSpPr>
            <a:spLocks noGrp="1"/>
          </p:cNvSpPr>
          <p:nvPr>
            <p:ph type="body" sz="quarter" idx="13"/>
          </p:nvPr>
        </p:nvSpPr>
        <p:spPr>
          <a:xfrm>
            <a:off x="548639" y="1502965"/>
            <a:ext cx="10845641" cy="4271534"/>
          </a:xfrm>
        </p:spPr>
        <p:txBody>
          <a:bodyPr/>
          <a:lstStyle/>
          <a:p>
            <a:pPr>
              <a:spcBef>
                <a:spcPts val="0"/>
              </a:spcBef>
            </a:pPr>
            <a:r>
              <a:rPr lang="en-GB" sz="1800" dirty="0"/>
              <a:t>All eligible full-time students can apply for a loan to cover tuition fees. </a:t>
            </a:r>
          </a:p>
          <a:p>
            <a:pPr>
              <a:spcBef>
                <a:spcPts val="0"/>
              </a:spcBef>
            </a:pPr>
            <a:endParaRPr lang="en-GB" sz="1800" dirty="0"/>
          </a:p>
          <a:p>
            <a:pPr>
              <a:spcBef>
                <a:spcPts val="0"/>
              </a:spcBef>
            </a:pPr>
            <a:endParaRPr lang="en-GB" sz="1800" dirty="0"/>
          </a:p>
          <a:p>
            <a:pPr>
              <a:spcBef>
                <a:spcPts val="0"/>
              </a:spcBef>
            </a:pPr>
            <a:r>
              <a:rPr lang="en-GB" sz="1800" dirty="0"/>
              <a:t>Students from </a:t>
            </a:r>
            <a:r>
              <a:rPr lang="en-GB" sz="1800" b="1" dirty="0">
                <a:solidFill>
                  <a:srgbClr val="D6000D"/>
                </a:solidFill>
              </a:rPr>
              <a:t>Northern Ireland </a:t>
            </a:r>
            <a:r>
              <a:rPr lang="en-GB" sz="1800" dirty="0"/>
              <a:t>can register and apply online at: </a:t>
            </a:r>
            <a:r>
              <a:rPr lang="en-GB" sz="1800" dirty="0">
                <a:hlinkClick r:id="rId2"/>
              </a:rPr>
              <a:t>https://www.studentfinanceni.co.uk</a:t>
            </a:r>
            <a:endParaRPr lang="en-GB" sz="1800" dirty="0"/>
          </a:p>
          <a:p>
            <a:pPr>
              <a:spcBef>
                <a:spcPts val="0"/>
              </a:spcBef>
            </a:pPr>
            <a:endParaRPr lang="en-GB" sz="1800" dirty="0"/>
          </a:p>
          <a:p>
            <a:pPr>
              <a:spcBef>
                <a:spcPts val="0"/>
              </a:spcBef>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Students from the </a:t>
            </a:r>
            <a:r>
              <a:rPr lang="en-GB" sz="1800" b="1" dirty="0">
                <a:solidFill>
                  <a:srgbClr val="D6000D"/>
                </a:solidFill>
              </a:rPr>
              <a:t>Republic of Ireland </a:t>
            </a:r>
            <a:r>
              <a:rPr lang="en-GB" sz="1800" dirty="0"/>
              <a:t>cannot apply online.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ROI students can download the student finance application (EU25N) available </a:t>
            </a:r>
            <a:r>
              <a:rPr lang="en-GB" sz="1800" dirty="0"/>
              <a:t>at: </a:t>
            </a:r>
            <a:r>
              <a:rPr lang="en-GB" sz="1800" dirty="0">
                <a:hlinkClick r:id="rId2"/>
              </a:rPr>
              <a:t>https://www.studentfinanceni.co.uk</a:t>
            </a:r>
            <a:endParaRPr lang="en-GB" sz="1800" dirty="0"/>
          </a:p>
          <a:p>
            <a:pPr>
              <a:spcBef>
                <a:spcPts val="0"/>
              </a:spcBef>
            </a:pPr>
            <a:endParaRPr lang="en-GB" sz="1800" dirty="0"/>
          </a:p>
          <a:p>
            <a:pPr>
              <a:spcBef>
                <a:spcPts val="0"/>
              </a:spcBef>
            </a:pPr>
            <a:endParaRPr lang="en-GB" sz="1800" dirty="0"/>
          </a:p>
          <a:p>
            <a:pPr>
              <a:spcBef>
                <a:spcPts val="0"/>
              </a:spcBef>
            </a:pPr>
            <a:r>
              <a:rPr lang="en-GB" sz="1800" dirty="0"/>
              <a:t>Students from </a:t>
            </a:r>
            <a:r>
              <a:rPr lang="en-GB" sz="1800" b="1" dirty="0">
                <a:solidFill>
                  <a:srgbClr val="D6000D"/>
                </a:solidFill>
              </a:rPr>
              <a:t>England &amp; Wales </a:t>
            </a:r>
            <a:r>
              <a:rPr lang="en-GB" sz="1800" dirty="0"/>
              <a:t>can register and apply online at: </a:t>
            </a:r>
            <a:r>
              <a:rPr lang="en-GB" sz="1800" dirty="0">
                <a:hlinkClick r:id="rId3"/>
              </a:rPr>
              <a:t>https://www.gov.uk/student-finance</a:t>
            </a:r>
            <a:endParaRPr lang="en-GB" sz="1800" dirty="0"/>
          </a:p>
          <a:p>
            <a:pPr>
              <a:spcBef>
                <a:spcPts val="0"/>
              </a:spcBef>
            </a:pPr>
            <a:endParaRPr lang="en-GB" sz="1800" dirty="0"/>
          </a:p>
          <a:p>
            <a:pPr>
              <a:spcBef>
                <a:spcPts val="0"/>
              </a:spcBef>
            </a:pPr>
            <a:endParaRPr lang="en-GB" sz="1800" dirty="0"/>
          </a:p>
          <a:p>
            <a:pPr>
              <a:spcBef>
                <a:spcPts val="0"/>
              </a:spcBef>
            </a:pPr>
            <a:r>
              <a:rPr lang="en-GB" sz="1800" dirty="0"/>
              <a:t>Students from </a:t>
            </a:r>
            <a:r>
              <a:rPr lang="en-GB" sz="1800" b="1" dirty="0">
                <a:solidFill>
                  <a:srgbClr val="D6000D"/>
                </a:solidFill>
              </a:rPr>
              <a:t>Scotland</a:t>
            </a:r>
            <a:r>
              <a:rPr lang="en-GB" sz="1800" dirty="0"/>
              <a:t> can register and apply online at: </a:t>
            </a:r>
            <a:r>
              <a:rPr lang="en-GB" sz="1800" dirty="0">
                <a:hlinkClick r:id="rId4"/>
              </a:rPr>
              <a:t>https://www.saas.gov.uk/</a:t>
            </a:r>
            <a:r>
              <a:rPr lang="en-GB" sz="1800" dirty="0"/>
              <a:t> </a:t>
            </a:r>
          </a:p>
          <a:p>
            <a:pPr>
              <a:spcBef>
                <a:spcPts val="0"/>
              </a:spcBef>
            </a:pPr>
            <a:endParaRPr lang="en-GB" sz="1800" dirty="0"/>
          </a:p>
        </p:txBody>
      </p:sp>
    </p:spTree>
    <p:extLst>
      <p:ext uri="{BB962C8B-B14F-4D97-AF65-F5344CB8AC3E}">
        <p14:creationId xmlns:p14="http://schemas.microsoft.com/office/powerpoint/2010/main" val="1611533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a:extLst>
              <a:ext uri="{FF2B5EF4-FFF2-40B4-BE49-F238E27FC236}">
                <a16:creationId xmlns:a16="http://schemas.microsoft.com/office/drawing/2014/main" id="{71D91053-2CCC-39AD-8C48-95EA6D1C5ACB}"/>
              </a:ext>
            </a:extLst>
          </p:cNvPr>
          <p:cNvSpPr>
            <a:spLocks noGrp="1"/>
          </p:cNvSpPr>
          <p:nvPr>
            <p:ph type="chart" sz="quarter" idx="10"/>
          </p:nvPr>
        </p:nvSpPr>
        <p:spPr/>
        <p:txBody>
          <a:bodyPr/>
          <a:lstStyle/>
          <a:p>
            <a:pPr marL="0" indent="0">
              <a:buNone/>
            </a:pPr>
            <a:endParaRPr lang="en-GB" dirty="0"/>
          </a:p>
          <a:p>
            <a:pPr marL="0" indent="0">
              <a:buNone/>
            </a:pPr>
            <a:r>
              <a:rPr lang="en-GB" sz="4000" b="1" dirty="0">
                <a:solidFill>
                  <a:srgbClr val="D6000D"/>
                </a:solidFill>
              </a:rPr>
              <a:t>Quick </a:t>
            </a:r>
            <a:r>
              <a:rPr lang="en-GB" sz="4000" b="1" dirty="0" err="1">
                <a:solidFill>
                  <a:srgbClr val="D6000D"/>
                </a:solidFill>
              </a:rPr>
              <a:t>Quide</a:t>
            </a:r>
            <a:r>
              <a:rPr lang="en-GB" sz="4000" b="1" dirty="0">
                <a:solidFill>
                  <a:srgbClr val="D6000D"/>
                </a:solidFill>
              </a:rPr>
              <a:t> for Students</a:t>
            </a:r>
          </a:p>
          <a:p>
            <a:pPr marL="0" indent="0">
              <a:buNone/>
            </a:pPr>
            <a:endParaRPr lang="en-GB" sz="2000" dirty="0"/>
          </a:p>
          <a:p>
            <a:pPr marL="514350" indent="-514350">
              <a:buAutoNum type="arabicPeriod"/>
            </a:pPr>
            <a:r>
              <a:rPr lang="en-GB" sz="2000" dirty="0"/>
              <a:t>Apply via studentfinanceni.co.uk</a:t>
            </a:r>
          </a:p>
          <a:p>
            <a:pPr marL="514350" indent="-514350">
              <a:buAutoNum type="arabicPeriod"/>
            </a:pPr>
            <a:r>
              <a:rPr lang="en-GB" sz="2000" dirty="0"/>
              <a:t>Opens to new Undergraduate students March of each year</a:t>
            </a:r>
          </a:p>
          <a:p>
            <a:pPr marL="514350" indent="-514350">
              <a:buAutoNum type="arabicPeriod"/>
            </a:pPr>
            <a:r>
              <a:rPr lang="en-GB" sz="2000" dirty="0"/>
              <a:t>New students should create an online account when applying</a:t>
            </a:r>
          </a:p>
          <a:p>
            <a:pPr marL="514350" indent="-514350">
              <a:buAutoNum type="arabicPeriod"/>
            </a:pPr>
            <a:r>
              <a:rPr lang="en-GB" sz="2000" dirty="0"/>
              <a:t>Provide income details up to thresholds only</a:t>
            </a:r>
          </a:p>
          <a:p>
            <a:pPr marL="514350" indent="-514350">
              <a:buAutoNum type="arabicPeriod"/>
            </a:pPr>
            <a:r>
              <a:rPr lang="en-GB" sz="2000" dirty="0">
                <a:solidFill>
                  <a:srgbClr val="FF0000"/>
                </a:solidFill>
              </a:rPr>
              <a:t>Apply early!!! </a:t>
            </a:r>
            <a:r>
              <a:rPr lang="en-GB" sz="2000" dirty="0"/>
              <a:t>You do not need a confirmed place at University to make an application. Late applications may delay payments in time for the start of your course.</a:t>
            </a:r>
          </a:p>
          <a:p>
            <a:pPr marL="514350" indent="-514350">
              <a:buFont typeface="Arial"/>
              <a:buAutoNum type="arabicPeriod"/>
            </a:pPr>
            <a:r>
              <a:rPr lang="en-IE" sz="2000" dirty="0"/>
              <a:t>Fee loan payments are paid direct to your university or college on your behalf and you only have to start repaying it once you've left your course and are earning over £26,065 a year.  </a:t>
            </a:r>
            <a:endParaRPr lang="en-GB" sz="2000" dirty="0"/>
          </a:p>
          <a:p>
            <a:pPr marL="514350" indent="-514350">
              <a:buAutoNum type="arabicPeriod"/>
            </a:pPr>
            <a:endParaRPr lang="en-GB" sz="2000" dirty="0"/>
          </a:p>
          <a:p>
            <a:pPr marL="0" indent="0">
              <a:buNone/>
            </a:pPr>
            <a:endParaRPr lang="en-GB" dirty="0"/>
          </a:p>
        </p:txBody>
      </p:sp>
    </p:spTree>
    <p:extLst>
      <p:ext uri="{BB962C8B-B14F-4D97-AF65-F5344CB8AC3E}">
        <p14:creationId xmlns:p14="http://schemas.microsoft.com/office/powerpoint/2010/main" val="55946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526570B-935A-3B39-C186-056C406A0CE1}"/>
              </a:ext>
            </a:extLst>
          </p:cNvPr>
          <p:cNvGrpSpPr/>
          <p:nvPr/>
        </p:nvGrpSpPr>
        <p:grpSpPr>
          <a:xfrm>
            <a:off x="218406" y="639898"/>
            <a:ext cx="6205840" cy="1036350"/>
            <a:chOff x="0" y="106129"/>
            <a:chExt cx="6389369" cy="1036350"/>
          </a:xfrm>
        </p:grpSpPr>
        <p:sp>
          <p:nvSpPr>
            <p:cNvPr id="11" name="Rectangle 10">
              <a:extLst>
                <a:ext uri="{FF2B5EF4-FFF2-40B4-BE49-F238E27FC236}">
                  <a16:creationId xmlns:a16="http://schemas.microsoft.com/office/drawing/2014/main" id="{E6FCDCC2-5EB2-A31A-17FD-957295A1539F}"/>
                </a:ext>
              </a:extLst>
            </p:cNvPr>
            <p:cNvSpPr/>
            <p:nvPr/>
          </p:nvSpPr>
          <p:spPr>
            <a:xfrm>
              <a:off x="0" y="106129"/>
              <a:ext cx="6389369" cy="1036350"/>
            </a:xfrm>
            <a:prstGeom prst="rect">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txBody>
            <a:bodyPr/>
            <a:lstStyle/>
            <a:p>
              <a:endParaRPr lang="en-GB"/>
            </a:p>
          </p:txBody>
        </p:sp>
        <p:sp>
          <p:nvSpPr>
            <p:cNvPr id="12" name="TextBox 11">
              <a:extLst>
                <a:ext uri="{FF2B5EF4-FFF2-40B4-BE49-F238E27FC236}">
                  <a16:creationId xmlns:a16="http://schemas.microsoft.com/office/drawing/2014/main" id="{D0636B5A-F9CE-5559-7EC3-5D0362BD9D1C}"/>
                </a:ext>
              </a:extLst>
            </p:cNvPr>
            <p:cNvSpPr txBox="1"/>
            <p:nvPr/>
          </p:nvSpPr>
          <p:spPr>
            <a:xfrm>
              <a:off x="0" y="106129"/>
              <a:ext cx="6389369" cy="10363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886" tIns="145796" rIns="495886" bIns="99568" numCol="1" spcCol="1270" anchor="t" anchorCtr="0">
              <a:noAutofit/>
            </a:bodyPr>
            <a:lstStyle/>
            <a:p>
              <a:pPr marL="114300" lvl="1" indent="-114300" algn="l" defTabSz="622300">
                <a:lnSpc>
                  <a:spcPct val="90000"/>
                </a:lnSpc>
                <a:spcBef>
                  <a:spcPct val="0"/>
                </a:spcBef>
                <a:spcAft>
                  <a:spcPct val="15000"/>
                </a:spcAft>
                <a:buChar char="•"/>
              </a:pPr>
              <a:r>
                <a:rPr lang="en-IE" sz="1400" kern="1200">
                  <a:solidFill>
                    <a:sysClr val="windowText" lastClr="000000">
                      <a:hueOff val="0"/>
                      <a:satOff val="0"/>
                      <a:lumOff val="0"/>
                      <a:alphaOff val="0"/>
                    </a:sysClr>
                  </a:solidFill>
                  <a:latin typeface="Calibri" pitchFamily="34" charset="0"/>
                  <a:ea typeface="+mn-ea"/>
                  <a:cs typeface="Arial" pitchFamily="34" charset="0"/>
                </a:rPr>
                <a:t>Do your research on courses and the estimated costs for study at your proposed university or college.  Check </a:t>
              </a:r>
              <a:r>
                <a:rPr lang="en-IE" sz="1400" b="1" kern="1200">
                  <a:solidFill>
                    <a:srgbClr val="0099CC"/>
                  </a:solidFill>
                  <a:latin typeface="Calibri" pitchFamily="34" charset="0"/>
                  <a:ea typeface="+mn-ea"/>
                  <a:cs typeface="Arial" pitchFamily="34" charset="0"/>
                </a:rPr>
                <a:t>www.studentfinanceni.co.uk </a:t>
              </a:r>
              <a:r>
                <a:rPr lang="en-IE" sz="1400" kern="1200">
                  <a:solidFill>
                    <a:sysClr val="windowText" lastClr="000000"/>
                  </a:solidFill>
                  <a:latin typeface="Calibri" pitchFamily="34" charset="0"/>
                  <a:ea typeface="+mn-ea"/>
                  <a:cs typeface="Arial" pitchFamily="34" charset="0"/>
                </a:rPr>
                <a:t>to determine the level of support available.</a:t>
              </a:r>
              <a:r>
                <a:rPr lang="en-IE" sz="1400" kern="1200">
                  <a:solidFill>
                    <a:srgbClr val="C00000"/>
                  </a:solidFill>
                  <a:latin typeface="Calibri" pitchFamily="34" charset="0"/>
                  <a:ea typeface="+mn-ea"/>
                  <a:cs typeface="Arial" pitchFamily="34" charset="0"/>
                </a:rPr>
                <a:t>  </a:t>
              </a:r>
              <a:r>
                <a:rPr lang="en-IE" sz="1400" kern="1200">
                  <a:solidFill>
                    <a:sysClr val="windowText" lastClr="000000">
                      <a:hueOff val="0"/>
                      <a:satOff val="0"/>
                      <a:lumOff val="0"/>
                      <a:alphaOff val="0"/>
                    </a:sysClr>
                  </a:solidFill>
                  <a:latin typeface="Calibri" pitchFamily="34" charset="0"/>
                  <a:ea typeface="+mn-ea"/>
                  <a:cs typeface="Arial" pitchFamily="34" charset="0"/>
                </a:rPr>
                <a:t>Also make application to UCAS regarding your course choices.</a:t>
              </a:r>
            </a:p>
          </p:txBody>
        </p:sp>
      </p:grpSp>
      <p:grpSp>
        <p:nvGrpSpPr>
          <p:cNvPr id="13" name="Group 12">
            <a:extLst>
              <a:ext uri="{FF2B5EF4-FFF2-40B4-BE49-F238E27FC236}">
                <a16:creationId xmlns:a16="http://schemas.microsoft.com/office/drawing/2014/main" id="{F9D5031B-61E5-A4FB-5F37-4A23EA6C5755}"/>
              </a:ext>
            </a:extLst>
          </p:cNvPr>
          <p:cNvGrpSpPr/>
          <p:nvPr/>
        </p:nvGrpSpPr>
        <p:grpSpPr>
          <a:xfrm>
            <a:off x="332749" y="341320"/>
            <a:ext cx="4472559" cy="206640"/>
            <a:chOff x="319468" y="2809"/>
            <a:chExt cx="4472559" cy="206640"/>
          </a:xfrm>
          <a:scene3d>
            <a:camera prst="orthographicFront"/>
            <a:lightRig rig="flat" dir="t"/>
          </a:scene3d>
        </p:grpSpPr>
        <p:sp>
          <p:nvSpPr>
            <p:cNvPr id="14" name="Rectangle: Rounded Corners 13">
              <a:extLst>
                <a:ext uri="{FF2B5EF4-FFF2-40B4-BE49-F238E27FC236}">
                  <a16:creationId xmlns:a16="http://schemas.microsoft.com/office/drawing/2014/main" id="{3763EEAA-310E-B318-D315-80B56D6EACBC}"/>
                </a:ext>
              </a:extLst>
            </p:cNvPr>
            <p:cNvSpPr/>
            <p:nvPr/>
          </p:nvSpPr>
          <p:spPr>
            <a:xfrm>
              <a:off x="319468" y="2809"/>
              <a:ext cx="4472559" cy="206640"/>
            </a:xfrm>
            <a:prstGeom prst="roundRect">
              <a:avLst/>
            </a:prstGeo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p3d prstMaterial="dkEdge">
              <a:bevelT w="8200" h="38100"/>
            </a:sp3d>
          </p:spPr>
          <p:style>
            <a:lnRef idx="0">
              <a:scrgbClr r="0" g="0" b="0"/>
            </a:lnRef>
            <a:fillRef idx="2">
              <a:scrgbClr r="0" g="0" b="0"/>
            </a:fillRef>
            <a:effectRef idx="1">
              <a:scrgbClr r="0" g="0" b="0"/>
            </a:effectRef>
            <a:fontRef idx="minor">
              <a:schemeClr val="dk1"/>
            </a:fontRef>
          </p:style>
          <p:txBody>
            <a:bodyPr/>
            <a:lstStyle/>
            <a:p>
              <a:endParaRPr lang="en-GB"/>
            </a:p>
          </p:txBody>
        </p:sp>
        <p:sp>
          <p:nvSpPr>
            <p:cNvPr id="15" name="Rectangle: Rounded Corners 4">
              <a:extLst>
                <a:ext uri="{FF2B5EF4-FFF2-40B4-BE49-F238E27FC236}">
                  <a16:creationId xmlns:a16="http://schemas.microsoft.com/office/drawing/2014/main" id="{866DB3E9-896C-7405-8A51-9019904848CE}"/>
                </a:ext>
              </a:extLst>
            </p:cNvPr>
            <p:cNvSpPr txBox="1"/>
            <p:nvPr/>
          </p:nvSpPr>
          <p:spPr>
            <a:xfrm>
              <a:off x="329555" y="12896"/>
              <a:ext cx="4452385" cy="18646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9052" tIns="0" rIns="169052" bIns="0" numCol="1" spcCol="1270" anchor="ctr" anchorCtr="0">
              <a:noAutofit/>
            </a:bodyPr>
            <a:lstStyle/>
            <a:p>
              <a:pPr marL="0" lvl="0" indent="0" algn="l" defTabSz="622300">
                <a:lnSpc>
                  <a:spcPct val="90000"/>
                </a:lnSpc>
                <a:spcBef>
                  <a:spcPct val="0"/>
                </a:spcBef>
                <a:spcAft>
                  <a:spcPct val="35000"/>
                </a:spcAft>
                <a:buNone/>
              </a:pPr>
              <a:r>
                <a:rPr lang="en-IE" sz="1400" b="1" kern="1200">
                  <a:solidFill>
                    <a:sysClr val="windowText" lastClr="000000"/>
                  </a:solidFill>
                  <a:latin typeface="Calibri" pitchFamily="34" charset="0"/>
                  <a:ea typeface="+mn-ea"/>
                  <a:cs typeface="Arial" pitchFamily="34" charset="0"/>
                </a:rPr>
                <a:t>Year 14  -  Do your homework and apply to UCAS</a:t>
              </a:r>
            </a:p>
          </p:txBody>
        </p:sp>
      </p:grpSp>
      <p:grpSp>
        <p:nvGrpSpPr>
          <p:cNvPr id="16" name="Group 15">
            <a:extLst>
              <a:ext uri="{FF2B5EF4-FFF2-40B4-BE49-F238E27FC236}">
                <a16:creationId xmlns:a16="http://schemas.microsoft.com/office/drawing/2014/main" id="{6F927885-8C49-C2E7-FDAA-B22D9523B7CA}"/>
              </a:ext>
            </a:extLst>
          </p:cNvPr>
          <p:cNvGrpSpPr/>
          <p:nvPr/>
        </p:nvGrpSpPr>
        <p:grpSpPr>
          <a:xfrm>
            <a:off x="234460" y="2024741"/>
            <a:ext cx="6205840" cy="1597689"/>
            <a:chOff x="0" y="1283599"/>
            <a:chExt cx="6389369" cy="1499400"/>
          </a:xfrm>
        </p:grpSpPr>
        <p:sp>
          <p:nvSpPr>
            <p:cNvPr id="17" name="Rectangle 16">
              <a:extLst>
                <a:ext uri="{FF2B5EF4-FFF2-40B4-BE49-F238E27FC236}">
                  <a16:creationId xmlns:a16="http://schemas.microsoft.com/office/drawing/2014/main" id="{C68AF456-4F79-0E45-B1C1-A17ED50A1707}"/>
                </a:ext>
              </a:extLst>
            </p:cNvPr>
            <p:cNvSpPr/>
            <p:nvPr/>
          </p:nvSpPr>
          <p:spPr>
            <a:xfrm>
              <a:off x="0" y="1283599"/>
              <a:ext cx="6389369" cy="1499400"/>
            </a:xfrm>
            <a:prstGeom prst="rect">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txBody>
            <a:bodyPr/>
            <a:lstStyle/>
            <a:p>
              <a:endParaRPr lang="en-GB"/>
            </a:p>
          </p:txBody>
        </p:sp>
        <p:sp>
          <p:nvSpPr>
            <p:cNvPr id="18" name="TextBox 17">
              <a:extLst>
                <a:ext uri="{FF2B5EF4-FFF2-40B4-BE49-F238E27FC236}">
                  <a16:creationId xmlns:a16="http://schemas.microsoft.com/office/drawing/2014/main" id="{F7B99AE6-748E-A914-C9BB-BB8C92B4ED4E}"/>
                </a:ext>
              </a:extLst>
            </p:cNvPr>
            <p:cNvSpPr txBox="1"/>
            <p:nvPr/>
          </p:nvSpPr>
          <p:spPr>
            <a:xfrm>
              <a:off x="0" y="1283599"/>
              <a:ext cx="6389369" cy="1499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886" tIns="145796" rIns="495886" bIns="99568" numCol="1" spcCol="1270" anchor="t" anchorCtr="0">
              <a:noAutofit/>
            </a:bodyPr>
            <a:lstStyle/>
            <a:p>
              <a:pPr marL="114300" lvl="1" indent="-114300" algn="l" defTabSz="622300">
                <a:lnSpc>
                  <a:spcPct val="90000"/>
                </a:lnSpc>
                <a:spcBef>
                  <a:spcPct val="0"/>
                </a:spcBef>
                <a:spcAft>
                  <a:spcPct val="15000"/>
                </a:spcAft>
                <a:buChar char="•"/>
              </a:pPr>
              <a:r>
                <a:rPr lang="en-IE" sz="1400" kern="1200">
                  <a:solidFill>
                    <a:sysClr val="windowText" lastClr="000000">
                      <a:hueOff val="0"/>
                      <a:satOff val="0"/>
                      <a:lumOff val="0"/>
                      <a:alphaOff val="0"/>
                    </a:sysClr>
                  </a:solidFill>
                  <a:latin typeface="Calibri" pitchFamily="34" charset="0"/>
                  <a:ea typeface="+mn-ea"/>
                  <a:cs typeface="Arial" pitchFamily="34" charset="0"/>
                </a:rPr>
                <a:t>Apply online at </a:t>
              </a:r>
              <a:r>
                <a:rPr lang="en-IE" sz="1400" b="1" kern="1200">
                  <a:solidFill>
                    <a:srgbClr val="0099CC"/>
                  </a:solidFill>
                  <a:latin typeface="Calibri" pitchFamily="34" charset="0"/>
                  <a:ea typeface="+mn-ea"/>
                  <a:cs typeface="Arial" pitchFamily="34" charset="0"/>
                </a:rPr>
                <a:t>www.studentfinanceni.co.uk </a:t>
              </a:r>
              <a:r>
                <a:rPr lang="en-IE" sz="1400" b="0" kern="1200">
                  <a:solidFill>
                    <a:sysClr val="windowText" lastClr="000000"/>
                  </a:solidFill>
                  <a:latin typeface="Calibri" pitchFamily="34" charset="0"/>
                  <a:ea typeface="+mn-ea"/>
                  <a:cs typeface="Arial" pitchFamily="34" charset="0"/>
                </a:rPr>
                <a:t>with your first choice university or college and course</a:t>
              </a:r>
              <a:endParaRPr lang="en-IE" sz="1400" b="0" kern="1200">
                <a:solidFill>
                  <a:sysClr val="windowText" lastClr="000000">
                    <a:hueOff val="0"/>
                    <a:satOff val="0"/>
                    <a:lumOff val="0"/>
                    <a:alphaOff val="0"/>
                  </a:sysClr>
                </a:solidFill>
                <a:latin typeface="Calibri" pitchFamily="34" charset="0"/>
                <a:ea typeface="+mn-ea"/>
                <a:cs typeface="Arial" pitchFamily="34" charset="0"/>
              </a:endParaRPr>
            </a:p>
            <a:p>
              <a:pPr marL="114300" lvl="1" indent="-114300" algn="l" defTabSz="622300">
                <a:lnSpc>
                  <a:spcPct val="90000"/>
                </a:lnSpc>
                <a:spcBef>
                  <a:spcPct val="0"/>
                </a:spcBef>
                <a:spcAft>
                  <a:spcPct val="15000"/>
                </a:spcAft>
                <a:buChar char="•"/>
              </a:pPr>
              <a:r>
                <a:rPr lang="en-IE" sz="1400" b="0" kern="1200">
                  <a:solidFill>
                    <a:sysClr val="windowText" lastClr="000000">
                      <a:hueOff val="0"/>
                      <a:satOff val="0"/>
                      <a:lumOff val="0"/>
                      <a:alphaOff val="0"/>
                    </a:sysClr>
                  </a:solidFill>
                  <a:latin typeface="Calibri" pitchFamily="34" charset="0"/>
                  <a:ea typeface="+mn-ea"/>
                  <a:cs typeface="Arial" pitchFamily="34" charset="0"/>
                </a:rPr>
                <a:t> </a:t>
              </a:r>
              <a:r>
                <a:rPr lang="en-IE" sz="1400" b="0" kern="1200">
                  <a:solidFill>
                    <a:sysClr val="windowText" lastClr="000000"/>
                  </a:solidFill>
                  <a:latin typeface="Calibri" pitchFamily="34" charset="0"/>
                  <a:ea typeface="+mn-ea"/>
                  <a:cs typeface="Arial" pitchFamily="34" charset="0"/>
                </a:rPr>
                <a:t>At the same time your parents/sponsors should also complete their details online  </a:t>
              </a:r>
            </a:p>
            <a:p>
              <a:pPr marL="114300" lvl="1" indent="-114300" algn="l" defTabSz="622300">
                <a:lnSpc>
                  <a:spcPct val="90000"/>
                </a:lnSpc>
                <a:spcBef>
                  <a:spcPct val="0"/>
                </a:spcBef>
                <a:spcAft>
                  <a:spcPct val="15000"/>
                </a:spcAft>
                <a:buChar char="•"/>
              </a:pPr>
              <a:r>
                <a:rPr lang="en-IE" sz="1400" b="0" kern="1200">
                  <a:solidFill>
                    <a:sysClr val="windowText" lastClr="000000"/>
                  </a:solidFill>
                  <a:latin typeface="Calibri" pitchFamily="34" charset="0"/>
                  <a:ea typeface="+mn-ea"/>
                  <a:cs typeface="Arial" pitchFamily="34" charset="0"/>
                </a:rPr>
                <a:t>You don't have to wait until you receive </a:t>
              </a:r>
              <a:r>
                <a:rPr lang="en-IE" sz="1400" b="0" kern="1200">
                  <a:solidFill>
                    <a:sysClr val="windowText" lastClr="000000">
                      <a:hueOff val="0"/>
                      <a:satOff val="0"/>
                      <a:lumOff val="0"/>
                      <a:alphaOff val="0"/>
                    </a:sysClr>
                  </a:solidFill>
                  <a:latin typeface="Calibri" pitchFamily="34" charset="0"/>
                  <a:ea typeface="+mn-ea"/>
                  <a:cs typeface="Arial" pitchFamily="34" charset="0"/>
                </a:rPr>
                <a:t>an offer of a place from your university or college to apply for your student finance.</a:t>
              </a:r>
            </a:p>
          </p:txBody>
        </p:sp>
      </p:grpSp>
      <p:grpSp>
        <p:nvGrpSpPr>
          <p:cNvPr id="19" name="Group 18">
            <a:extLst>
              <a:ext uri="{FF2B5EF4-FFF2-40B4-BE49-F238E27FC236}">
                <a16:creationId xmlns:a16="http://schemas.microsoft.com/office/drawing/2014/main" id="{A3BB4E48-96DE-01BF-E870-531C1C54274E}"/>
              </a:ext>
            </a:extLst>
          </p:cNvPr>
          <p:cNvGrpSpPr/>
          <p:nvPr/>
        </p:nvGrpSpPr>
        <p:grpSpPr>
          <a:xfrm>
            <a:off x="332749" y="1747174"/>
            <a:ext cx="4472559" cy="206640"/>
            <a:chOff x="319468" y="1180279"/>
            <a:chExt cx="4472559" cy="206640"/>
          </a:xfrm>
          <a:scene3d>
            <a:camera prst="orthographicFront"/>
            <a:lightRig rig="flat" dir="t"/>
          </a:scene3d>
        </p:grpSpPr>
        <p:sp>
          <p:nvSpPr>
            <p:cNvPr id="20" name="Rectangle: Rounded Corners 19">
              <a:extLst>
                <a:ext uri="{FF2B5EF4-FFF2-40B4-BE49-F238E27FC236}">
                  <a16:creationId xmlns:a16="http://schemas.microsoft.com/office/drawing/2014/main" id="{468FD5A1-2831-E750-83C9-B437B7B4367D}"/>
                </a:ext>
              </a:extLst>
            </p:cNvPr>
            <p:cNvSpPr/>
            <p:nvPr/>
          </p:nvSpPr>
          <p:spPr>
            <a:xfrm>
              <a:off x="319468" y="1180279"/>
              <a:ext cx="4472559" cy="206640"/>
            </a:xfrm>
            <a:prstGeom prst="roundRect">
              <a:avLst/>
            </a:prstGeo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p3d prstMaterial="dkEdge">
              <a:bevelT w="8200" h="38100"/>
            </a:sp3d>
          </p:spPr>
          <p:style>
            <a:lnRef idx="0">
              <a:scrgbClr r="0" g="0" b="0"/>
            </a:lnRef>
            <a:fillRef idx="2">
              <a:scrgbClr r="0" g="0" b="0"/>
            </a:fillRef>
            <a:effectRef idx="1">
              <a:scrgbClr r="0" g="0" b="0"/>
            </a:effectRef>
            <a:fontRef idx="minor">
              <a:schemeClr val="dk1"/>
            </a:fontRef>
          </p:style>
          <p:txBody>
            <a:bodyPr/>
            <a:lstStyle/>
            <a:p>
              <a:endParaRPr lang="en-GB"/>
            </a:p>
          </p:txBody>
        </p:sp>
        <p:sp>
          <p:nvSpPr>
            <p:cNvPr id="21" name="Rectangle: Rounded Corners 4">
              <a:extLst>
                <a:ext uri="{FF2B5EF4-FFF2-40B4-BE49-F238E27FC236}">
                  <a16:creationId xmlns:a16="http://schemas.microsoft.com/office/drawing/2014/main" id="{93589A7E-A54D-6E81-7D95-998A6F16F97B}"/>
                </a:ext>
              </a:extLst>
            </p:cNvPr>
            <p:cNvSpPr txBox="1"/>
            <p:nvPr/>
          </p:nvSpPr>
          <p:spPr>
            <a:xfrm>
              <a:off x="329555" y="1190366"/>
              <a:ext cx="4452385" cy="18646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9052" tIns="0" rIns="169052" bIns="0" numCol="1" spcCol="1270" anchor="ctr" anchorCtr="0">
              <a:noAutofit/>
            </a:bodyPr>
            <a:lstStyle/>
            <a:p>
              <a:pPr marL="0" lvl="0" indent="0" algn="l" defTabSz="622300">
                <a:lnSpc>
                  <a:spcPct val="90000"/>
                </a:lnSpc>
                <a:spcBef>
                  <a:spcPct val="0"/>
                </a:spcBef>
                <a:spcAft>
                  <a:spcPct val="35000"/>
                </a:spcAft>
                <a:buNone/>
              </a:pPr>
              <a:r>
                <a:rPr lang="en-IE" sz="1400" b="1" kern="1200">
                  <a:solidFill>
                    <a:sysClr val="windowText" lastClr="000000"/>
                  </a:solidFill>
                  <a:latin typeface="Calibri" pitchFamily="34" charset="0"/>
                  <a:ea typeface="+mn-ea"/>
                  <a:cs typeface="Arial" pitchFamily="34" charset="0"/>
                </a:rPr>
                <a:t>From March onwards apply to Student Finance NI</a:t>
              </a:r>
            </a:p>
          </p:txBody>
        </p:sp>
      </p:grpSp>
      <p:grpSp>
        <p:nvGrpSpPr>
          <p:cNvPr id="22" name="Group 21">
            <a:extLst>
              <a:ext uri="{FF2B5EF4-FFF2-40B4-BE49-F238E27FC236}">
                <a16:creationId xmlns:a16="http://schemas.microsoft.com/office/drawing/2014/main" id="{1CA9453D-4862-81C2-95F3-31C65260A8E0}"/>
              </a:ext>
            </a:extLst>
          </p:cNvPr>
          <p:cNvGrpSpPr/>
          <p:nvPr/>
        </p:nvGrpSpPr>
        <p:grpSpPr>
          <a:xfrm>
            <a:off x="218407" y="3947175"/>
            <a:ext cx="6221894" cy="1036350"/>
            <a:chOff x="0" y="2924119"/>
            <a:chExt cx="6389369" cy="1036350"/>
          </a:xfrm>
        </p:grpSpPr>
        <p:sp>
          <p:nvSpPr>
            <p:cNvPr id="23" name="Rectangle 22">
              <a:extLst>
                <a:ext uri="{FF2B5EF4-FFF2-40B4-BE49-F238E27FC236}">
                  <a16:creationId xmlns:a16="http://schemas.microsoft.com/office/drawing/2014/main" id="{C29A9014-2796-C33C-7751-0213D488AB85}"/>
                </a:ext>
              </a:extLst>
            </p:cNvPr>
            <p:cNvSpPr/>
            <p:nvPr/>
          </p:nvSpPr>
          <p:spPr>
            <a:xfrm>
              <a:off x="0" y="2924119"/>
              <a:ext cx="6389369" cy="1036350"/>
            </a:xfrm>
            <a:prstGeom prst="rect">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txBody>
            <a:bodyPr/>
            <a:lstStyle/>
            <a:p>
              <a:endParaRPr lang="en-GB"/>
            </a:p>
          </p:txBody>
        </p:sp>
        <p:sp>
          <p:nvSpPr>
            <p:cNvPr id="24" name="TextBox 23">
              <a:extLst>
                <a:ext uri="{FF2B5EF4-FFF2-40B4-BE49-F238E27FC236}">
                  <a16:creationId xmlns:a16="http://schemas.microsoft.com/office/drawing/2014/main" id="{7CE7ABB9-CE5C-E088-92AF-6F0758DB6E86}"/>
                </a:ext>
              </a:extLst>
            </p:cNvPr>
            <p:cNvSpPr txBox="1"/>
            <p:nvPr/>
          </p:nvSpPr>
          <p:spPr>
            <a:xfrm>
              <a:off x="0" y="2924119"/>
              <a:ext cx="6389369" cy="10363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886" tIns="145796" rIns="495886" bIns="99568" numCol="1" spcCol="1270" anchor="t" anchorCtr="0">
              <a:noAutofit/>
            </a:bodyPr>
            <a:lstStyle/>
            <a:p>
              <a:pPr marL="114300" lvl="1" indent="-114300" algn="l" defTabSz="622300">
                <a:lnSpc>
                  <a:spcPct val="90000"/>
                </a:lnSpc>
                <a:spcBef>
                  <a:spcPct val="0"/>
                </a:spcBef>
                <a:spcAft>
                  <a:spcPct val="15000"/>
                </a:spcAft>
                <a:buChar char="•"/>
              </a:pPr>
              <a:r>
                <a:rPr lang="en-IE" sz="1400" kern="1200">
                  <a:solidFill>
                    <a:sysClr val="windowText" lastClr="000000">
                      <a:hueOff val="0"/>
                      <a:satOff val="0"/>
                      <a:lumOff val="0"/>
                      <a:alphaOff val="0"/>
                    </a:sysClr>
                  </a:solidFill>
                  <a:latin typeface="Calibri" pitchFamily="34" charset="0"/>
                  <a:ea typeface="+mn-ea"/>
                  <a:cs typeface="Arial" pitchFamily="34" charset="0"/>
                </a:rPr>
                <a:t>Providing you've completed your application in full,</a:t>
              </a:r>
              <a:r>
                <a:rPr lang="en-GB" sz="1400" kern="1200">
                  <a:solidFill>
                    <a:sysClr val="windowText" lastClr="000000">
                      <a:hueOff val="0"/>
                      <a:satOff val="0"/>
                      <a:lumOff val="0"/>
                      <a:alphaOff val="0"/>
                    </a:sysClr>
                  </a:solidFill>
                  <a:latin typeface="Calibri" pitchFamily="34" charset="0"/>
                  <a:ea typeface="+mn-ea"/>
                  <a:cs typeface="Arial" pitchFamily="34" charset="0"/>
                </a:rPr>
                <a:t> and submitted all relevant documentation such as eligibility evidence and parental details</a:t>
              </a:r>
              <a:r>
                <a:rPr lang="en-IE" sz="1400" kern="1200">
                  <a:solidFill>
                    <a:sysClr val="windowText" lastClr="000000">
                      <a:hueOff val="0"/>
                      <a:satOff val="0"/>
                      <a:lumOff val="0"/>
                      <a:alphaOff val="0"/>
                    </a:sysClr>
                  </a:solidFill>
                  <a:latin typeface="Calibri" pitchFamily="34" charset="0"/>
                  <a:ea typeface="+mn-ea"/>
                  <a:cs typeface="Arial" pitchFamily="34" charset="0"/>
                </a:rPr>
                <a:t>, Student Finance NI will determine your eligibility, assess your application and let you know what finance you are entitled to.  </a:t>
              </a:r>
            </a:p>
          </p:txBody>
        </p:sp>
      </p:grpSp>
      <p:grpSp>
        <p:nvGrpSpPr>
          <p:cNvPr id="25" name="Group 24">
            <a:extLst>
              <a:ext uri="{FF2B5EF4-FFF2-40B4-BE49-F238E27FC236}">
                <a16:creationId xmlns:a16="http://schemas.microsoft.com/office/drawing/2014/main" id="{D07DAA8C-65DD-E12D-2A28-CFEBC0ED2BC9}"/>
              </a:ext>
            </a:extLst>
          </p:cNvPr>
          <p:cNvGrpSpPr/>
          <p:nvPr/>
        </p:nvGrpSpPr>
        <p:grpSpPr>
          <a:xfrm>
            <a:off x="342836" y="3693357"/>
            <a:ext cx="4472559" cy="206640"/>
            <a:chOff x="319468" y="2820799"/>
            <a:chExt cx="4472559" cy="206640"/>
          </a:xfrm>
          <a:scene3d>
            <a:camera prst="orthographicFront"/>
            <a:lightRig rig="flat" dir="t"/>
          </a:scene3d>
        </p:grpSpPr>
        <p:sp>
          <p:nvSpPr>
            <p:cNvPr id="26" name="Rectangle: Rounded Corners 25">
              <a:extLst>
                <a:ext uri="{FF2B5EF4-FFF2-40B4-BE49-F238E27FC236}">
                  <a16:creationId xmlns:a16="http://schemas.microsoft.com/office/drawing/2014/main" id="{1C77C406-2BC4-FAF4-4A63-879F6C7F0BD5}"/>
                </a:ext>
              </a:extLst>
            </p:cNvPr>
            <p:cNvSpPr/>
            <p:nvPr/>
          </p:nvSpPr>
          <p:spPr>
            <a:xfrm>
              <a:off x="319468" y="2820799"/>
              <a:ext cx="4472559" cy="206640"/>
            </a:xfrm>
            <a:prstGeom prst="roundRect">
              <a:avLst/>
            </a:prstGeo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p3d prstMaterial="dkEdge">
              <a:bevelT w="8200" h="38100"/>
            </a:sp3d>
          </p:spPr>
          <p:style>
            <a:lnRef idx="0">
              <a:scrgbClr r="0" g="0" b="0"/>
            </a:lnRef>
            <a:fillRef idx="2">
              <a:scrgbClr r="0" g="0" b="0"/>
            </a:fillRef>
            <a:effectRef idx="1">
              <a:scrgbClr r="0" g="0" b="0"/>
            </a:effectRef>
            <a:fontRef idx="minor">
              <a:schemeClr val="dk1"/>
            </a:fontRef>
          </p:style>
          <p:txBody>
            <a:bodyPr/>
            <a:lstStyle/>
            <a:p>
              <a:endParaRPr lang="en-GB"/>
            </a:p>
          </p:txBody>
        </p:sp>
        <p:sp>
          <p:nvSpPr>
            <p:cNvPr id="27" name="Rectangle: Rounded Corners 4">
              <a:extLst>
                <a:ext uri="{FF2B5EF4-FFF2-40B4-BE49-F238E27FC236}">
                  <a16:creationId xmlns:a16="http://schemas.microsoft.com/office/drawing/2014/main" id="{736B3A45-4BE1-C2B3-2E07-5638C585DA03}"/>
                </a:ext>
              </a:extLst>
            </p:cNvPr>
            <p:cNvSpPr txBox="1"/>
            <p:nvPr/>
          </p:nvSpPr>
          <p:spPr>
            <a:xfrm>
              <a:off x="329555" y="2830886"/>
              <a:ext cx="4452385" cy="18646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9052" tIns="0" rIns="169052" bIns="0" numCol="1" spcCol="1270" anchor="ctr" anchorCtr="0">
              <a:noAutofit/>
            </a:bodyPr>
            <a:lstStyle/>
            <a:p>
              <a:pPr marL="0" lvl="0" indent="0" algn="l" defTabSz="622300">
                <a:lnSpc>
                  <a:spcPct val="90000"/>
                </a:lnSpc>
                <a:spcBef>
                  <a:spcPct val="0"/>
                </a:spcBef>
                <a:spcAft>
                  <a:spcPct val="35000"/>
                </a:spcAft>
                <a:buNone/>
              </a:pPr>
              <a:r>
                <a:rPr lang="en-IE" sz="1400" b="1" kern="1200">
                  <a:solidFill>
                    <a:sysClr val="windowText" lastClr="000000"/>
                  </a:solidFill>
                  <a:latin typeface="Calibri" pitchFamily="34" charset="0"/>
                  <a:ea typeface="+mn-ea"/>
                  <a:cs typeface="Arial" pitchFamily="34" charset="0"/>
                </a:rPr>
                <a:t>April onwards - How much will I get?</a:t>
              </a:r>
            </a:p>
          </p:txBody>
        </p:sp>
      </p:grpSp>
      <p:grpSp>
        <p:nvGrpSpPr>
          <p:cNvPr id="28" name="Group 27">
            <a:extLst>
              <a:ext uri="{FF2B5EF4-FFF2-40B4-BE49-F238E27FC236}">
                <a16:creationId xmlns:a16="http://schemas.microsoft.com/office/drawing/2014/main" id="{A6AE1391-60FE-5FE1-F9BE-9BA62DC781F2}"/>
              </a:ext>
            </a:extLst>
          </p:cNvPr>
          <p:cNvGrpSpPr/>
          <p:nvPr/>
        </p:nvGrpSpPr>
        <p:grpSpPr>
          <a:xfrm>
            <a:off x="234460" y="5308270"/>
            <a:ext cx="6221895" cy="1234800"/>
            <a:chOff x="0" y="4096234"/>
            <a:chExt cx="6389369" cy="1234800"/>
          </a:xfrm>
        </p:grpSpPr>
        <p:sp>
          <p:nvSpPr>
            <p:cNvPr id="29" name="Rectangle 28">
              <a:extLst>
                <a:ext uri="{FF2B5EF4-FFF2-40B4-BE49-F238E27FC236}">
                  <a16:creationId xmlns:a16="http://schemas.microsoft.com/office/drawing/2014/main" id="{4D05E919-E400-20BB-EBF8-3116B60D6845}"/>
                </a:ext>
              </a:extLst>
            </p:cNvPr>
            <p:cNvSpPr/>
            <p:nvPr/>
          </p:nvSpPr>
          <p:spPr>
            <a:xfrm>
              <a:off x="0" y="4096234"/>
              <a:ext cx="6389369" cy="1234800"/>
            </a:xfrm>
            <a:prstGeom prst="rect">
              <a:avLst/>
            </a:prstGeom>
            <a:solidFill>
              <a:sysClr val="window" lastClr="FFFFFF">
                <a:alpha val="90000"/>
                <a:hueOff val="0"/>
                <a:satOff val="0"/>
                <a:lumOff val="0"/>
                <a:alphaOff val="0"/>
              </a:sysClr>
            </a:solidFill>
            <a:ln w="9525" cap="flat" cmpd="sng" algn="ctr">
              <a:solidFill>
                <a:srgbClr val="4BACC6">
                  <a:hueOff val="0"/>
                  <a:satOff val="0"/>
                  <a:lumOff val="0"/>
                  <a:alphaOff val="0"/>
                </a:srgbClr>
              </a:solid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txBody>
            <a:bodyPr/>
            <a:lstStyle/>
            <a:p>
              <a:endParaRPr lang="en-GB"/>
            </a:p>
          </p:txBody>
        </p:sp>
        <p:sp>
          <p:nvSpPr>
            <p:cNvPr id="30" name="TextBox 29">
              <a:extLst>
                <a:ext uri="{FF2B5EF4-FFF2-40B4-BE49-F238E27FC236}">
                  <a16:creationId xmlns:a16="http://schemas.microsoft.com/office/drawing/2014/main" id="{9CAF07CB-9E0E-76C0-CC66-23D21FCA0819}"/>
                </a:ext>
              </a:extLst>
            </p:cNvPr>
            <p:cNvSpPr txBox="1"/>
            <p:nvPr/>
          </p:nvSpPr>
          <p:spPr>
            <a:xfrm>
              <a:off x="0" y="4096234"/>
              <a:ext cx="6389369" cy="1234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886" tIns="145796" rIns="495886" bIns="99568" numCol="1" spcCol="1270" anchor="t" anchorCtr="0">
              <a:noAutofit/>
            </a:bodyPr>
            <a:lstStyle/>
            <a:p>
              <a:pPr marL="114300" lvl="1" indent="-114300" algn="l" defTabSz="622300">
                <a:lnSpc>
                  <a:spcPct val="90000"/>
                </a:lnSpc>
                <a:spcBef>
                  <a:spcPct val="0"/>
                </a:spcBef>
                <a:spcAft>
                  <a:spcPct val="15000"/>
                </a:spcAft>
                <a:buChar char="•"/>
              </a:pPr>
              <a:r>
                <a:rPr lang="en-IE" sz="1400" kern="1200">
                  <a:solidFill>
                    <a:sysClr val="windowText" lastClr="000000">
                      <a:hueOff val="0"/>
                      <a:satOff val="0"/>
                      <a:lumOff val="0"/>
                      <a:alphaOff val="0"/>
                    </a:sysClr>
                  </a:solidFill>
                  <a:latin typeface="Calibri" pitchFamily="34" charset="0"/>
                  <a:ea typeface="+mn-ea"/>
                  <a:cs typeface="Arial" pitchFamily="34" charset="0"/>
                </a:rPr>
                <a:t>If you are </a:t>
              </a:r>
              <a:r>
                <a:rPr lang="en-IE" sz="1400" b="1" kern="1200">
                  <a:solidFill>
                    <a:sysClr val="windowText" lastClr="000000">
                      <a:hueOff val="0"/>
                      <a:satOff val="0"/>
                      <a:lumOff val="0"/>
                      <a:alphaOff val="0"/>
                    </a:sysClr>
                  </a:solidFill>
                  <a:latin typeface="Calibri" pitchFamily="34" charset="0"/>
                  <a:ea typeface="+mn-ea"/>
                  <a:cs typeface="Arial" pitchFamily="34" charset="0"/>
                </a:rPr>
                <a:t>not</a:t>
              </a:r>
              <a:r>
                <a:rPr lang="en-IE" sz="1400" kern="1200">
                  <a:solidFill>
                    <a:sysClr val="windowText" lastClr="000000">
                      <a:hueOff val="0"/>
                      <a:satOff val="0"/>
                      <a:lumOff val="0"/>
                      <a:alphaOff val="0"/>
                    </a:sysClr>
                  </a:solidFill>
                  <a:latin typeface="Calibri" pitchFamily="34" charset="0"/>
                  <a:ea typeface="+mn-ea"/>
                  <a:cs typeface="Arial" pitchFamily="34" charset="0"/>
                </a:rPr>
                <a:t> successful in gaining a place on your 1</a:t>
              </a:r>
              <a:r>
                <a:rPr lang="en-IE" sz="1400" kern="1200" baseline="30000">
                  <a:solidFill>
                    <a:sysClr val="windowText" lastClr="000000">
                      <a:hueOff val="0"/>
                      <a:satOff val="0"/>
                      <a:lumOff val="0"/>
                      <a:alphaOff val="0"/>
                    </a:sysClr>
                  </a:solidFill>
                  <a:latin typeface="Calibri" pitchFamily="34" charset="0"/>
                  <a:ea typeface="+mn-ea"/>
                  <a:cs typeface="Arial" pitchFamily="34" charset="0"/>
                </a:rPr>
                <a:t>st</a:t>
              </a:r>
              <a:r>
                <a:rPr lang="en-IE" sz="1400" kern="1200">
                  <a:solidFill>
                    <a:sysClr val="windowText" lastClr="000000">
                      <a:hueOff val="0"/>
                      <a:satOff val="0"/>
                      <a:lumOff val="0"/>
                      <a:alphaOff val="0"/>
                    </a:sysClr>
                  </a:solidFill>
                  <a:latin typeface="Calibri" pitchFamily="34" charset="0"/>
                  <a:ea typeface="+mn-ea"/>
                  <a:cs typeface="Arial" pitchFamily="34" charset="0"/>
                </a:rPr>
                <a:t> choice of course but obtain a place on another full time HE course, you can go online to make the change at </a:t>
              </a:r>
              <a:r>
                <a:rPr lang="en-IE" sz="1400" b="1" kern="1200">
                  <a:solidFill>
                    <a:srgbClr val="0099CC"/>
                  </a:solidFill>
                  <a:latin typeface="Calibri" pitchFamily="34" charset="0"/>
                  <a:ea typeface="+mn-ea"/>
                  <a:cs typeface="Arial" pitchFamily="34" charset="0"/>
                </a:rPr>
                <a:t>www.studentfinanceni.co.uk </a:t>
              </a:r>
              <a:r>
                <a:rPr lang="en-IE" sz="1400" b="0" kern="1200">
                  <a:solidFill>
                    <a:sysClr val="windowText" lastClr="000000"/>
                  </a:solidFill>
                  <a:latin typeface="Calibri" pitchFamily="34" charset="0"/>
                  <a:ea typeface="+mn-ea"/>
                  <a:cs typeface="Arial" pitchFamily="34" charset="0"/>
                </a:rPr>
                <a:t>in your online account.  You can also </a:t>
              </a:r>
              <a:r>
                <a:rPr lang="en-IE" sz="1400" kern="1200">
                  <a:solidFill>
                    <a:sysClr val="windowText" lastClr="000000">
                      <a:hueOff val="0"/>
                      <a:satOff val="0"/>
                      <a:lumOff val="0"/>
                      <a:alphaOff val="0"/>
                    </a:sysClr>
                  </a:solidFill>
                  <a:latin typeface="Calibri" pitchFamily="34" charset="0"/>
                  <a:ea typeface="+mn-ea"/>
                  <a:cs typeface="Arial" pitchFamily="34" charset="0"/>
                </a:rPr>
                <a:t>contact your local Student Finance NI office to advise of this change. </a:t>
              </a:r>
              <a:endParaRPr lang="en-IE" sz="1400" kern="1200">
                <a:solidFill>
                  <a:srgbClr val="0099CC"/>
                </a:solidFill>
                <a:latin typeface="Calibri" pitchFamily="34" charset="0"/>
                <a:ea typeface="+mn-ea"/>
                <a:cs typeface="Arial" pitchFamily="34" charset="0"/>
              </a:endParaRPr>
            </a:p>
          </p:txBody>
        </p:sp>
      </p:grpSp>
      <p:grpSp>
        <p:nvGrpSpPr>
          <p:cNvPr id="31" name="Group 30">
            <a:extLst>
              <a:ext uri="{FF2B5EF4-FFF2-40B4-BE49-F238E27FC236}">
                <a16:creationId xmlns:a16="http://schemas.microsoft.com/office/drawing/2014/main" id="{5F88EBD8-E37A-6635-1C33-21511AEE16DC}"/>
              </a:ext>
            </a:extLst>
          </p:cNvPr>
          <p:cNvGrpSpPr/>
          <p:nvPr/>
        </p:nvGrpSpPr>
        <p:grpSpPr>
          <a:xfrm>
            <a:off x="332748" y="5055137"/>
            <a:ext cx="4472559" cy="206640"/>
            <a:chOff x="319468" y="3998269"/>
            <a:chExt cx="4472559" cy="206640"/>
          </a:xfrm>
          <a:scene3d>
            <a:camera prst="orthographicFront"/>
            <a:lightRig rig="flat" dir="t"/>
          </a:scene3d>
        </p:grpSpPr>
        <p:sp>
          <p:nvSpPr>
            <p:cNvPr id="32" name="Rectangle: Rounded Corners 31">
              <a:extLst>
                <a:ext uri="{FF2B5EF4-FFF2-40B4-BE49-F238E27FC236}">
                  <a16:creationId xmlns:a16="http://schemas.microsoft.com/office/drawing/2014/main" id="{43915E48-994D-E060-66C9-02D472E49523}"/>
                </a:ext>
              </a:extLst>
            </p:cNvPr>
            <p:cNvSpPr/>
            <p:nvPr/>
          </p:nvSpPr>
          <p:spPr>
            <a:xfrm>
              <a:off x="319468" y="3998269"/>
              <a:ext cx="4472559" cy="206640"/>
            </a:xfrm>
            <a:prstGeom prst="roundRect">
              <a:avLst/>
            </a:prstGeo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p3d prstMaterial="dkEdge">
              <a:bevelT w="8200" h="38100"/>
            </a:sp3d>
          </p:spPr>
          <p:style>
            <a:lnRef idx="0">
              <a:scrgbClr r="0" g="0" b="0"/>
            </a:lnRef>
            <a:fillRef idx="2">
              <a:scrgbClr r="0" g="0" b="0"/>
            </a:fillRef>
            <a:effectRef idx="1">
              <a:scrgbClr r="0" g="0" b="0"/>
            </a:effectRef>
            <a:fontRef idx="minor">
              <a:schemeClr val="dk1"/>
            </a:fontRef>
          </p:style>
          <p:txBody>
            <a:bodyPr/>
            <a:lstStyle/>
            <a:p>
              <a:endParaRPr lang="en-GB"/>
            </a:p>
          </p:txBody>
        </p:sp>
        <p:sp>
          <p:nvSpPr>
            <p:cNvPr id="33" name="Rectangle: Rounded Corners 4">
              <a:extLst>
                <a:ext uri="{FF2B5EF4-FFF2-40B4-BE49-F238E27FC236}">
                  <a16:creationId xmlns:a16="http://schemas.microsoft.com/office/drawing/2014/main" id="{0A27DB1C-C8F0-6375-B6FF-6859844A3EA7}"/>
                </a:ext>
              </a:extLst>
            </p:cNvPr>
            <p:cNvSpPr txBox="1"/>
            <p:nvPr/>
          </p:nvSpPr>
          <p:spPr>
            <a:xfrm>
              <a:off x="329555" y="4008356"/>
              <a:ext cx="4452385" cy="18646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9052" tIns="0" rIns="169052" bIns="0" numCol="1" spcCol="1270" anchor="ctr" anchorCtr="0">
              <a:noAutofit/>
            </a:bodyPr>
            <a:lstStyle/>
            <a:p>
              <a:pPr marL="0" lvl="0" indent="0" algn="l" defTabSz="622300">
                <a:lnSpc>
                  <a:spcPct val="90000"/>
                </a:lnSpc>
                <a:spcBef>
                  <a:spcPct val="0"/>
                </a:spcBef>
                <a:spcAft>
                  <a:spcPct val="35000"/>
                </a:spcAft>
                <a:buNone/>
              </a:pPr>
              <a:r>
                <a:rPr lang="en-IE" sz="1400" b="1" kern="1200">
                  <a:solidFill>
                    <a:sysClr val="windowText" lastClr="000000"/>
                  </a:solidFill>
                  <a:latin typeface="Calibri" pitchFamily="34" charset="0"/>
                  <a:ea typeface="+mn-ea"/>
                  <a:cs typeface="Arial" pitchFamily="34" charset="0"/>
                </a:rPr>
                <a:t>August - Exam Results</a:t>
              </a:r>
            </a:p>
          </p:txBody>
        </p:sp>
      </p:grpSp>
      <p:grpSp>
        <p:nvGrpSpPr>
          <p:cNvPr id="34" name="Group 33">
            <a:extLst>
              <a:ext uri="{FF2B5EF4-FFF2-40B4-BE49-F238E27FC236}">
                <a16:creationId xmlns:a16="http://schemas.microsoft.com/office/drawing/2014/main" id="{E7D1DD5D-6B5C-B3C6-57E6-ADFB80DA9C2F}"/>
              </a:ext>
            </a:extLst>
          </p:cNvPr>
          <p:cNvGrpSpPr/>
          <p:nvPr/>
        </p:nvGrpSpPr>
        <p:grpSpPr>
          <a:xfrm>
            <a:off x="6662058" y="639894"/>
            <a:ext cx="5311536" cy="1384847"/>
            <a:chOff x="0" y="5477509"/>
            <a:chExt cx="6389369" cy="1117366"/>
          </a:xfrm>
        </p:grpSpPr>
        <p:sp>
          <p:nvSpPr>
            <p:cNvPr id="35" name="Rectangle 34">
              <a:extLst>
                <a:ext uri="{FF2B5EF4-FFF2-40B4-BE49-F238E27FC236}">
                  <a16:creationId xmlns:a16="http://schemas.microsoft.com/office/drawing/2014/main" id="{FF8CC449-1A57-8801-56B8-A4F6145EEE24}"/>
                </a:ext>
              </a:extLst>
            </p:cNvPr>
            <p:cNvSpPr/>
            <p:nvPr/>
          </p:nvSpPr>
          <p:spPr>
            <a:xfrm>
              <a:off x="0" y="5477509"/>
              <a:ext cx="6389369" cy="837900"/>
            </a:xfrm>
            <a:prstGeom prst="rect">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txBody>
            <a:bodyPr/>
            <a:lstStyle/>
            <a:p>
              <a:endParaRPr lang="en-GB"/>
            </a:p>
          </p:txBody>
        </p:sp>
        <p:sp>
          <p:nvSpPr>
            <p:cNvPr id="36" name="TextBox 35">
              <a:extLst>
                <a:ext uri="{FF2B5EF4-FFF2-40B4-BE49-F238E27FC236}">
                  <a16:creationId xmlns:a16="http://schemas.microsoft.com/office/drawing/2014/main" id="{FB194D30-4BE9-9132-4EF6-4DE8BB037FBE}"/>
                </a:ext>
              </a:extLst>
            </p:cNvPr>
            <p:cNvSpPr txBox="1"/>
            <p:nvPr/>
          </p:nvSpPr>
          <p:spPr>
            <a:xfrm>
              <a:off x="0" y="5477511"/>
              <a:ext cx="6389369" cy="11173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886" tIns="145796" rIns="495886" bIns="99568" numCol="1" spcCol="1270" anchor="t" anchorCtr="0">
              <a:noAutofit/>
            </a:bodyPr>
            <a:lstStyle/>
            <a:p>
              <a:pPr marL="114300" lvl="1" indent="-114300" algn="l" defTabSz="622300">
                <a:lnSpc>
                  <a:spcPct val="90000"/>
                </a:lnSpc>
                <a:spcBef>
                  <a:spcPct val="0"/>
                </a:spcBef>
                <a:spcAft>
                  <a:spcPct val="15000"/>
                </a:spcAft>
                <a:buChar char="•"/>
              </a:pPr>
              <a:r>
                <a:rPr lang="en-IE" sz="1400" kern="1200" dirty="0">
                  <a:solidFill>
                    <a:sysClr val="windowText" lastClr="000000">
                      <a:hueOff val="0"/>
                      <a:satOff val="0"/>
                      <a:lumOff val="0"/>
                      <a:alphaOff val="0"/>
                    </a:sysClr>
                  </a:solidFill>
                  <a:latin typeface="Calibri" pitchFamily="34" charset="0"/>
                  <a:ea typeface="+mn-ea"/>
                  <a:cs typeface="Arial" pitchFamily="34" charset="0"/>
                </a:rPr>
                <a:t>Enrol at your chosen university or college.  Remember to </a:t>
              </a:r>
              <a:r>
                <a:rPr lang="en-IE" sz="1400" strike="noStrike" kern="1200" dirty="0">
                  <a:solidFill>
                    <a:schemeClr val="tx1"/>
                  </a:solidFill>
                  <a:latin typeface="Calibri" pitchFamily="34" charset="0"/>
                  <a:ea typeface="+mn-ea"/>
                  <a:cs typeface="Arial" pitchFamily="34" charset="0"/>
                </a:rPr>
                <a:t>save a copy of </a:t>
              </a:r>
              <a:r>
                <a:rPr lang="en-IE" sz="1400" kern="1200" dirty="0">
                  <a:solidFill>
                    <a:schemeClr val="tx1"/>
                  </a:solidFill>
                  <a:latin typeface="Calibri" pitchFamily="34" charset="0"/>
                  <a:ea typeface="+mn-ea"/>
                  <a:cs typeface="Arial" pitchFamily="34" charset="0"/>
                </a:rPr>
                <a:t>your Financial Notification letter from your SFNI account as your u</a:t>
              </a:r>
              <a:r>
                <a:rPr lang="en-IE" sz="1400" kern="1200" dirty="0">
                  <a:solidFill>
                    <a:sysClr val="windowText" lastClr="000000">
                      <a:hueOff val="0"/>
                      <a:satOff val="0"/>
                      <a:lumOff val="0"/>
                      <a:alphaOff val="0"/>
                    </a:sysClr>
                  </a:solidFill>
                  <a:latin typeface="Calibri" pitchFamily="34" charset="0"/>
                  <a:ea typeface="+mn-ea"/>
                  <a:cs typeface="Arial" pitchFamily="34" charset="0"/>
                </a:rPr>
                <a:t>niversity or college may need to see it.</a:t>
              </a:r>
            </a:p>
          </p:txBody>
        </p:sp>
      </p:grpSp>
      <p:grpSp>
        <p:nvGrpSpPr>
          <p:cNvPr id="37" name="Group 36">
            <a:extLst>
              <a:ext uri="{FF2B5EF4-FFF2-40B4-BE49-F238E27FC236}">
                <a16:creationId xmlns:a16="http://schemas.microsoft.com/office/drawing/2014/main" id="{DA52DD47-BDAB-C1F1-28D9-F1DFAF385B54}"/>
              </a:ext>
            </a:extLst>
          </p:cNvPr>
          <p:cNvGrpSpPr/>
          <p:nvPr/>
        </p:nvGrpSpPr>
        <p:grpSpPr>
          <a:xfrm>
            <a:off x="6662057" y="363967"/>
            <a:ext cx="4472559" cy="206640"/>
            <a:chOff x="319468" y="5374189"/>
            <a:chExt cx="4472559" cy="206640"/>
          </a:xfrm>
          <a:scene3d>
            <a:camera prst="orthographicFront"/>
            <a:lightRig rig="flat" dir="t"/>
          </a:scene3d>
        </p:grpSpPr>
        <p:sp>
          <p:nvSpPr>
            <p:cNvPr id="38" name="Rectangle: Rounded Corners 37">
              <a:extLst>
                <a:ext uri="{FF2B5EF4-FFF2-40B4-BE49-F238E27FC236}">
                  <a16:creationId xmlns:a16="http://schemas.microsoft.com/office/drawing/2014/main" id="{30FBD4E0-B4D6-D16A-2F6B-6E766447903B}"/>
                </a:ext>
              </a:extLst>
            </p:cNvPr>
            <p:cNvSpPr/>
            <p:nvPr/>
          </p:nvSpPr>
          <p:spPr>
            <a:xfrm>
              <a:off x="319468" y="5374189"/>
              <a:ext cx="4472559" cy="206640"/>
            </a:xfrm>
            <a:prstGeom prst="roundRect">
              <a:avLst/>
            </a:pr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p3d prstMaterial="dkEdge">
              <a:bevelT w="8200" h="38100"/>
            </a:sp3d>
          </p:spPr>
          <p:style>
            <a:lnRef idx="0">
              <a:scrgbClr r="0" g="0" b="0"/>
            </a:lnRef>
            <a:fillRef idx="2">
              <a:scrgbClr r="0" g="0" b="0"/>
            </a:fillRef>
            <a:effectRef idx="1">
              <a:scrgbClr r="0" g="0" b="0"/>
            </a:effectRef>
            <a:fontRef idx="minor">
              <a:schemeClr val="dk1"/>
            </a:fontRef>
          </p:style>
          <p:txBody>
            <a:bodyPr/>
            <a:lstStyle/>
            <a:p>
              <a:endParaRPr lang="en-GB"/>
            </a:p>
          </p:txBody>
        </p:sp>
        <p:sp>
          <p:nvSpPr>
            <p:cNvPr id="39" name="Rectangle: Rounded Corners 4">
              <a:extLst>
                <a:ext uri="{FF2B5EF4-FFF2-40B4-BE49-F238E27FC236}">
                  <a16:creationId xmlns:a16="http://schemas.microsoft.com/office/drawing/2014/main" id="{7F789953-7DE2-8CC8-E79D-A441C1833A51}"/>
                </a:ext>
              </a:extLst>
            </p:cNvPr>
            <p:cNvSpPr txBox="1"/>
            <p:nvPr/>
          </p:nvSpPr>
          <p:spPr>
            <a:xfrm>
              <a:off x="329555" y="5384276"/>
              <a:ext cx="4452385" cy="18646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9052" tIns="0" rIns="169052" bIns="0" numCol="1" spcCol="1270" anchor="ctr" anchorCtr="0">
              <a:noAutofit/>
            </a:bodyPr>
            <a:lstStyle/>
            <a:p>
              <a:pPr marL="0" lvl="0" indent="0" algn="l" defTabSz="622300">
                <a:lnSpc>
                  <a:spcPct val="90000"/>
                </a:lnSpc>
                <a:spcBef>
                  <a:spcPct val="0"/>
                </a:spcBef>
                <a:spcAft>
                  <a:spcPct val="35000"/>
                </a:spcAft>
                <a:buNone/>
              </a:pPr>
              <a:r>
                <a:rPr lang="en-IE" sz="1400" b="1" kern="1200">
                  <a:solidFill>
                    <a:sysClr val="windowText" lastClr="000000"/>
                  </a:solidFill>
                  <a:latin typeface="Calibri" pitchFamily="34" charset="0"/>
                  <a:ea typeface="+mn-ea"/>
                  <a:cs typeface="Arial" pitchFamily="34" charset="0"/>
                </a:rPr>
                <a:t>September - Course Registration</a:t>
              </a:r>
            </a:p>
          </p:txBody>
        </p:sp>
      </p:grpSp>
      <p:grpSp>
        <p:nvGrpSpPr>
          <p:cNvPr id="40" name="Group 39">
            <a:extLst>
              <a:ext uri="{FF2B5EF4-FFF2-40B4-BE49-F238E27FC236}">
                <a16:creationId xmlns:a16="http://schemas.microsoft.com/office/drawing/2014/main" id="{D418A4E4-10B1-1417-46E6-40738E8D5FCD}"/>
              </a:ext>
            </a:extLst>
          </p:cNvPr>
          <p:cNvGrpSpPr/>
          <p:nvPr/>
        </p:nvGrpSpPr>
        <p:grpSpPr>
          <a:xfrm>
            <a:off x="6581670" y="2264824"/>
            <a:ext cx="5301450" cy="639450"/>
            <a:chOff x="-98375" y="6455591"/>
            <a:chExt cx="6487744" cy="639450"/>
          </a:xfrm>
        </p:grpSpPr>
        <p:sp>
          <p:nvSpPr>
            <p:cNvPr id="41" name="Rectangle 40">
              <a:extLst>
                <a:ext uri="{FF2B5EF4-FFF2-40B4-BE49-F238E27FC236}">
                  <a16:creationId xmlns:a16="http://schemas.microsoft.com/office/drawing/2014/main" id="{948F6009-C8F6-0094-95B5-9A8D4A5D302A}"/>
                </a:ext>
              </a:extLst>
            </p:cNvPr>
            <p:cNvSpPr/>
            <p:nvPr/>
          </p:nvSpPr>
          <p:spPr>
            <a:xfrm>
              <a:off x="0" y="6455591"/>
              <a:ext cx="6389369" cy="639450"/>
            </a:xfrm>
            <a:prstGeom prst="rect">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txBody>
            <a:bodyPr/>
            <a:lstStyle/>
            <a:p>
              <a:endParaRPr lang="en-GB"/>
            </a:p>
          </p:txBody>
        </p:sp>
        <p:sp>
          <p:nvSpPr>
            <p:cNvPr id="42" name="TextBox 41">
              <a:extLst>
                <a:ext uri="{FF2B5EF4-FFF2-40B4-BE49-F238E27FC236}">
                  <a16:creationId xmlns:a16="http://schemas.microsoft.com/office/drawing/2014/main" id="{B41D3A05-DF9D-4A9A-D570-0D3C8714CBCA}"/>
                </a:ext>
              </a:extLst>
            </p:cNvPr>
            <p:cNvSpPr txBox="1"/>
            <p:nvPr/>
          </p:nvSpPr>
          <p:spPr>
            <a:xfrm>
              <a:off x="-98375" y="6455591"/>
              <a:ext cx="6389369" cy="6394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886" tIns="145796" rIns="495886" bIns="99568" numCol="1" spcCol="1270" anchor="t" anchorCtr="0">
              <a:noAutofit/>
            </a:bodyPr>
            <a:lstStyle/>
            <a:p>
              <a:pPr marL="114300" lvl="1" indent="-114300" algn="l" defTabSz="622300">
                <a:lnSpc>
                  <a:spcPct val="90000"/>
                </a:lnSpc>
                <a:spcBef>
                  <a:spcPct val="0"/>
                </a:spcBef>
                <a:spcAft>
                  <a:spcPct val="15000"/>
                </a:spcAft>
                <a:buChar char="•"/>
              </a:pPr>
              <a:r>
                <a:rPr lang="en-IE" sz="1400" kern="1200" dirty="0">
                  <a:solidFill>
                    <a:sysClr val="windowText" lastClr="000000">
                      <a:hueOff val="0"/>
                      <a:satOff val="0"/>
                      <a:lumOff val="0"/>
                      <a:alphaOff val="0"/>
                    </a:sysClr>
                  </a:solidFill>
                  <a:latin typeface="Calibri" pitchFamily="34" charset="0"/>
                  <a:ea typeface="+mn-ea"/>
                  <a:cs typeface="Arial" pitchFamily="34" charset="0"/>
                </a:rPr>
                <a:t>The Student Loans Company will pay the first instalment of your student finance into your bank account.</a:t>
              </a:r>
              <a:endParaRPr lang="en-IE" sz="1400" kern="1200" dirty="0">
                <a:solidFill>
                  <a:sysClr val="windowText" lastClr="000000">
                    <a:hueOff val="0"/>
                    <a:satOff val="0"/>
                    <a:lumOff val="0"/>
                    <a:alphaOff val="0"/>
                  </a:sysClr>
                </a:solidFill>
                <a:latin typeface="Calibri" pitchFamily="34" charset="0"/>
                <a:ea typeface="+mn-ea"/>
                <a:cs typeface="+mn-cs"/>
              </a:endParaRPr>
            </a:p>
          </p:txBody>
        </p:sp>
      </p:grpSp>
      <p:grpSp>
        <p:nvGrpSpPr>
          <p:cNvPr id="46" name="Group 45">
            <a:extLst>
              <a:ext uri="{FF2B5EF4-FFF2-40B4-BE49-F238E27FC236}">
                <a16:creationId xmlns:a16="http://schemas.microsoft.com/office/drawing/2014/main" id="{8B90D3B1-1038-5AA5-72CD-E23220FD05B0}"/>
              </a:ext>
            </a:extLst>
          </p:cNvPr>
          <p:cNvGrpSpPr/>
          <p:nvPr/>
        </p:nvGrpSpPr>
        <p:grpSpPr>
          <a:xfrm>
            <a:off x="6648276" y="3385684"/>
            <a:ext cx="5210976" cy="1698621"/>
            <a:chOff x="0" y="7237100"/>
            <a:chExt cx="6389369" cy="1234800"/>
          </a:xfrm>
        </p:grpSpPr>
        <p:sp>
          <p:nvSpPr>
            <p:cNvPr id="47" name="Rectangle 46">
              <a:extLst>
                <a:ext uri="{FF2B5EF4-FFF2-40B4-BE49-F238E27FC236}">
                  <a16:creationId xmlns:a16="http://schemas.microsoft.com/office/drawing/2014/main" id="{0A47DC4D-9C1B-84C6-0089-092B82204F12}"/>
                </a:ext>
              </a:extLst>
            </p:cNvPr>
            <p:cNvSpPr/>
            <p:nvPr/>
          </p:nvSpPr>
          <p:spPr>
            <a:xfrm>
              <a:off x="0" y="7237100"/>
              <a:ext cx="6389369" cy="1234800"/>
            </a:xfrm>
            <a:prstGeom prst="rect">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txBody>
            <a:bodyPr/>
            <a:lstStyle/>
            <a:p>
              <a:endParaRPr lang="en-GB"/>
            </a:p>
          </p:txBody>
        </p:sp>
        <p:sp>
          <p:nvSpPr>
            <p:cNvPr id="48" name="TextBox 47">
              <a:extLst>
                <a:ext uri="{FF2B5EF4-FFF2-40B4-BE49-F238E27FC236}">
                  <a16:creationId xmlns:a16="http://schemas.microsoft.com/office/drawing/2014/main" id="{00AB8233-97E3-6060-8901-CB4B1A46167B}"/>
                </a:ext>
              </a:extLst>
            </p:cNvPr>
            <p:cNvSpPr txBox="1"/>
            <p:nvPr/>
          </p:nvSpPr>
          <p:spPr>
            <a:xfrm>
              <a:off x="0" y="7237100"/>
              <a:ext cx="6389369" cy="1234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886" tIns="145796" rIns="495886" bIns="99568" numCol="1" spcCol="1270" anchor="t" anchorCtr="0">
              <a:noAutofit/>
            </a:bodyPr>
            <a:lstStyle/>
            <a:p>
              <a:pPr marL="114300" lvl="1" indent="-114300" algn="l" defTabSz="622300">
                <a:lnSpc>
                  <a:spcPct val="90000"/>
                </a:lnSpc>
                <a:spcBef>
                  <a:spcPct val="0"/>
                </a:spcBef>
                <a:spcAft>
                  <a:spcPct val="15000"/>
                </a:spcAft>
                <a:buChar char="•"/>
              </a:pPr>
              <a:r>
                <a:rPr lang="en-IE" sz="1400" kern="1200" dirty="0">
                  <a:solidFill>
                    <a:sysClr val="windowText" lastClr="000000">
                      <a:hueOff val="0"/>
                      <a:satOff val="0"/>
                      <a:lumOff val="0"/>
                      <a:alphaOff val="0"/>
                    </a:sysClr>
                  </a:solidFill>
                  <a:latin typeface="Calibri" pitchFamily="34" charset="0"/>
                  <a:ea typeface="+mn-ea"/>
                  <a:cs typeface="+mn-cs"/>
                </a:rPr>
                <a:t>Remember that you </a:t>
              </a:r>
              <a:r>
                <a:rPr lang="en-IE" sz="1400" b="1" kern="1200" dirty="0">
                  <a:solidFill>
                    <a:sysClr val="windowText" lastClr="000000">
                      <a:hueOff val="0"/>
                      <a:satOff val="0"/>
                      <a:lumOff val="0"/>
                      <a:alphaOff val="0"/>
                    </a:sysClr>
                  </a:solidFill>
                  <a:latin typeface="Calibri" pitchFamily="34" charset="0"/>
                  <a:ea typeface="+mn-ea"/>
                  <a:cs typeface="+mn-cs"/>
                </a:rPr>
                <a:t>must</a:t>
              </a:r>
              <a:r>
                <a:rPr lang="en-IE" sz="1400" b="0" kern="1200" dirty="0">
                  <a:solidFill>
                    <a:sysClr val="windowText" lastClr="000000">
                      <a:hueOff val="0"/>
                      <a:satOff val="0"/>
                      <a:lumOff val="0"/>
                      <a:alphaOff val="0"/>
                    </a:sysClr>
                  </a:solidFill>
                  <a:latin typeface="Calibri" pitchFamily="34" charset="0"/>
                  <a:ea typeface="+mn-ea"/>
                  <a:cs typeface="+mn-cs"/>
                </a:rPr>
                <a:t> let SFNI know about any changes to your circumstances that may affect your entitlement to student finance.  For example, you must tell them if you change to another university or if your household changes, etc. You can maintain your account online or download a 'Change of Circumstances' form from the SFNI website.</a:t>
              </a:r>
            </a:p>
          </p:txBody>
        </p:sp>
      </p:grpSp>
      <p:grpSp>
        <p:nvGrpSpPr>
          <p:cNvPr id="52" name="Group 51">
            <a:extLst>
              <a:ext uri="{FF2B5EF4-FFF2-40B4-BE49-F238E27FC236}">
                <a16:creationId xmlns:a16="http://schemas.microsoft.com/office/drawing/2014/main" id="{DC706112-FF82-F93F-8F42-406CAE48A1F4}"/>
              </a:ext>
            </a:extLst>
          </p:cNvPr>
          <p:cNvGrpSpPr/>
          <p:nvPr/>
        </p:nvGrpSpPr>
        <p:grpSpPr>
          <a:xfrm>
            <a:off x="6662059" y="1953814"/>
            <a:ext cx="4472558" cy="206640"/>
            <a:chOff x="319468" y="6353210"/>
            <a:chExt cx="4672035" cy="206640"/>
          </a:xfrm>
          <a:scene3d>
            <a:camera prst="orthographicFront"/>
            <a:lightRig rig="flat" dir="t"/>
          </a:scene3d>
        </p:grpSpPr>
        <p:sp>
          <p:nvSpPr>
            <p:cNvPr id="53" name="Rectangle: Rounded Corners 52">
              <a:extLst>
                <a:ext uri="{FF2B5EF4-FFF2-40B4-BE49-F238E27FC236}">
                  <a16:creationId xmlns:a16="http://schemas.microsoft.com/office/drawing/2014/main" id="{EEAB2AA5-50B0-3245-2D77-2E2D920BFB91}"/>
                </a:ext>
              </a:extLst>
            </p:cNvPr>
            <p:cNvSpPr/>
            <p:nvPr/>
          </p:nvSpPr>
          <p:spPr>
            <a:xfrm>
              <a:off x="319468" y="6353210"/>
              <a:ext cx="4672035" cy="206640"/>
            </a:xfrm>
            <a:prstGeom prst="roundRect">
              <a:avLst/>
            </a:prstGeo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p3d prstMaterial="dkEdge">
              <a:bevelT w="8200" h="38100"/>
            </a:sp3d>
          </p:spPr>
          <p:style>
            <a:lnRef idx="0">
              <a:scrgbClr r="0" g="0" b="0"/>
            </a:lnRef>
            <a:fillRef idx="2">
              <a:scrgbClr r="0" g="0" b="0"/>
            </a:fillRef>
            <a:effectRef idx="1">
              <a:scrgbClr r="0" g="0" b="0"/>
            </a:effectRef>
            <a:fontRef idx="minor">
              <a:schemeClr val="dk1"/>
            </a:fontRef>
          </p:style>
          <p:txBody>
            <a:bodyPr/>
            <a:lstStyle/>
            <a:p>
              <a:endParaRPr lang="en-GB"/>
            </a:p>
          </p:txBody>
        </p:sp>
        <p:sp>
          <p:nvSpPr>
            <p:cNvPr id="54" name="Rectangle: Rounded Corners 4">
              <a:extLst>
                <a:ext uri="{FF2B5EF4-FFF2-40B4-BE49-F238E27FC236}">
                  <a16:creationId xmlns:a16="http://schemas.microsoft.com/office/drawing/2014/main" id="{5A1241E8-A986-217C-8732-2444BE654396}"/>
                </a:ext>
              </a:extLst>
            </p:cNvPr>
            <p:cNvSpPr txBox="1"/>
            <p:nvPr/>
          </p:nvSpPr>
          <p:spPr>
            <a:xfrm>
              <a:off x="329555" y="6363297"/>
              <a:ext cx="4651861" cy="18646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9052" tIns="0" rIns="169052" bIns="0" numCol="1" spcCol="1270" anchor="ctr" anchorCtr="0">
              <a:noAutofit/>
            </a:bodyPr>
            <a:lstStyle/>
            <a:p>
              <a:pPr marL="0" lvl="0" indent="0" algn="l" defTabSz="622300">
                <a:lnSpc>
                  <a:spcPct val="90000"/>
                </a:lnSpc>
                <a:spcBef>
                  <a:spcPct val="0"/>
                </a:spcBef>
                <a:spcAft>
                  <a:spcPct val="35000"/>
                </a:spcAft>
                <a:buNone/>
              </a:pPr>
              <a:r>
                <a:rPr lang="en-IE" sz="1400" b="1" kern="1200" dirty="0">
                  <a:solidFill>
                    <a:sysClr val="windowText" lastClr="000000"/>
                  </a:solidFill>
                  <a:latin typeface="Calibri" pitchFamily="34" charset="0"/>
                  <a:ea typeface="+mn-ea"/>
                  <a:cs typeface="Arial" pitchFamily="34" charset="0"/>
                </a:rPr>
                <a:t>3-5 days after Registration your financial support is paid</a:t>
              </a:r>
            </a:p>
          </p:txBody>
        </p:sp>
      </p:grpSp>
      <p:grpSp>
        <p:nvGrpSpPr>
          <p:cNvPr id="55" name="Group 54">
            <a:extLst>
              <a:ext uri="{FF2B5EF4-FFF2-40B4-BE49-F238E27FC236}">
                <a16:creationId xmlns:a16="http://schemas.microsoft.com/office/drawing/2014/main" id="{0ACC4A9B-7BF6-636B-56BC-D8909B3D7AB3}"/>
              </a:ext>
            </a:extLst>
          </p:cNvPr>
          <p:cNvGrpSpPr/>
          <p:nvPr/>
        </p:nvGrpSpPr>
        <p:grpSpPr>
          <a:xfrm>
            <a:off x="6651970" y="3118754"/>
            <a:ext cx="4482647" cy="253838"/>
            <a:chOff x="319468" y="7133780"/>
            <a:chExt cx="4472559" cy="206640"/>
          </a:xfrm>
          <a:scene3d>
            <a:camera prst="orthographicFront"/>
            <a:lightRig rig="flat" dir="t"/>
          </a:scene3d>
        </p:grpSpPr>
        <p:sp>
          <p:nvSpPr>
            <p:cNvPr id="56" name="Rectangle: Rounded Corners 55">
              <a:extLst>
                <a:ext uri="{FF2B5EF4-FFF2-40B4-BE49-F238E27FC236}">
                  <a16:creationId xmlns:a16="http://schemas.microsoft.com/office/drawing/2014/main" id="{D2ADC205-C47A-BF65-6848-937665E1DB79}"/>
                </a:ext>
              </a:extLst>
            </p:cNvPr>
            <p:cNvSpPr/>
            <p:nvPr/>
          </p:nvSpPr>
          <p:spPr>
            <a:xfrm>
              <a:off x="319468" y="7133780"/>
              <a:ext cx="4472559" cy="206640"/>
            </a:xfrm>
            <a:prstGeom prst="roundRect">
              <a:avLst/>
            </a:prstGeo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p3d prstMaterial="dkEdge">
              <a:bevelT w="8200" h="38100"/>
            </a:sp3d>
          </p:spPr>
          <p:style>
            <a:lnRef idx="0">
              <a:scrgbClr r="0" g="0" b="0"/>
            </a:lnRef>
            <a:fillRef idx="2">
              <a:scrgbClr r="0" g="0" b="0"/>
            </a:fillRef>
            <a:effectRef idx="1">
              <a:scrgbClr r="0" g="0" b="0"/>
            </a:effectRef>
            <a:fontRef idx="minor">
              <a:schemeClr val="dk1"/>
            </a:fontRef>
          </p:style>
          <p:txBody>
            <a:bodyPr/>
            <a:lstStyle/>
            <a:p>
              <a:endParaRPr lang="en-GB"/>
            </a:p>
          </p:txBody>
        </p:sp>
        <p:sp>
          <p:nvSpPr>
            <p:cNvPr id="57" name="Rectangle: Rounded Corners 4">
              <a:extLst>
                <a:ext uri="{FF2B5EF4-FFF2-40B4-BE49-F238E27FC236}">
                  <a16:creationId xmlns:a16="http://schemas.microsoft.com/office/drawing/2014/main" id="{4DBF555A-C8AB-C4C4-A10C-5902282367B2}"/>
                </a:ext>
              </a:extLst>
            </p:cNvPr>
            <p:cNvSpPr txBox="1"/>
            <p:nvPr/>
          </p:nvSpPr>
          <p:spPr>
            <a:xfrm>
              <a:off x="329555" y="7143867"/>
              <a:ext cx="4452385" cy="18646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9052" tIns="0" rIns="169052" bIns="0" numCol="1" spcCol="1270" anchor="ctr" anchorCtr="0">
              <a:noAutofit/>
            </a:bodyPr>
            <a:lstStyle/>
            <a:p>
              <a:pPr marL="0" lvl="0" indent="0" algn="l" defTabSz="622300">
                <a:lnSpc>
                  <a:spcPct val="90000"/>
                </a:lnSpc>
                <a:spcBef>
                  <a:spcPct val="0"/>
                </a:spcBef>
                <a:spcAft>
                  <a:spcPct val="35000"/>
                </a:spcAft>
                <a:buNone/>
              </a:pPr>
              <a:r>
                <a:rPr lang="en-IE" sz="1400" b="1" kern="1200">
                  <a:solidFill>
                    <a:sysClr val="windowText" lastClr="000000"/>
                  </a:solidFill>
                  <a:latin typeface="Calibri" pitchFamily="34" charset="0"/>
                  <a:ea typeface="+mn-ea"/>
                  <a:cs typeface="+mn-cs"/>
                </a:rPr>
                <a:t>Ongoing throughout the year</a:t>
              </a:r>
            </a:p>
          </p:txBody>
        </p:sp>
      </p:grpSp>
    </p:spTree>
    <p:extLst>
      <p:ext uri="{BB962C8B-B14F-4D97-AF65-F5344CB8AC3E}">
        <p14:creationId xmlns:p14="http://schemas.microsoft.com/office/powerpoint/2010/main" val="3928620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a:extLst>
              <a:ext uri="{FF2B5EF4-FFF2-40B4-BE49-F238E27FC236}">
                <a16:creationId xmlns:a16="http://schemas.microsoft.com/office/drawing/2014/main" id="{4F9A182E-332A-8356-FB4C-576E3D362105}"/>
              </a:ext>
            </a:extLst>
          </p:cNvPr>
          <p:cNvSpPr>
            <a:spLocks noGrp="1"/>
          </p:cNvSpPr>
          <p:nvPr>
            <p:ph type="chart" sz="quarter" idx="10"/>
          </p:nvPr>
        </p:nvSpPr>
        <p:spPr/>
        <p:txBody>
          <a:bodyPr/>
          <a:lstStyle/>
          <a:p>
            <a:pPr marL="0" indent="0">
              <a:buNone/>
            </a:pPr>
            <a:endParaRPr lang="en-GB" dirty="0"/>
          </a:p>
          <a:p>
            <a:pPr marL="0" indent="0">
              <a:buNone/>
            </a:pPr>
            <a:r>
              <a:rPr lang="en-GB" sz="4000" b="1" dirty="0">
                <a:solidFill>
                  <a:srgbClr val="FF0000"/>
                </a:solidFill>
              </a:rPr>
              <a:t>How Income Affects Support</a:t>
            </a:r>
          </a:p>
          <a:p>
            <a:pPr marL="0" indent="0">
              <a:buNone/>
            </a:pPr>
            <a:endParaRPr lang="en-GB" sz="2400" dirty="0"/>
          </a:p>
          <a:p>
            <a:r>
              <a:rPr lang="en-GB" sz="2400" dirty="0"/>
              <a:t>Household Income levels affects Maintenance Loan and Grant eligibility</a:t>
            </a:r>
          </a:p>
          <a:p>
            <a:r>
              <a:rPr lang="en-GB" sz="2400" dirty="0"/>
              <a:t>The max grant available is £3,475 per year and dependent on household income. </a:t>
            </a:r>
            <a:r>
              <a:rPr lang="en-GB" sz="2400" b="1" dirty="0"/>
              <a:t>A grant is not repaid whereas a loan is.</a:t>
            </a:r>
          </a:p>
          <a:p>
            <a:pPr>
              <a:buFont typeface="Wingdings" panose="05000000000000000000" pitchFamily="2" charset="2"/>
              <a:buChar char="Ø"/>
            </a:pPr>
            <a:r>
              <a:rPr lang="en-GB" sz="2400" dirty="0"/>
              <a:t>    Income &lt; £19,203 → Full grant </a:t>
            </a:r>
          </a:p>
          <a:p>
            <a:pPr>
              <a:buFont typeface="Wingdings" panose="05000000000000000000" pitchFamily="2" charset="2"/>
              <a:buChar char="Ø"/>
            </a:pPr>
            <a:r>
              <a:rPr lang="en-GB" sz="2400" dirty="0"/>
              <a:t>    Income up to £41,065 → Grant reduced</a:t>
            </a:r>
          </a:p>
          <a:p>
            <a:pPr>
              <a:buFont typeface="Wingdings" panose="05000000000000000000" pitchFamily="2" charset="2"/>
              <a:buChar char="Ø"/>
            </a:pPr>
            <a:r>
              <a:rPr lang="en-GB" sz="2400" dirty="0"/>
              <a:t>    Income &gt; £41,065 → No grant</a:t>
            </a:r>
          </a:p>
          <a:p>
            <a:pPr marL="0" indent="0">
              <a:buNone/>
            </a:pPr>
            <a:endParaRPr lang="en-GB" dirty="0"/>
          </a:p>
        </p:txBody>
      </p:sp>
    </p:spTree>
    <p:extLst>
      <p:ext uri="{BB962C8B-B14F-4D97-AF65-F5344CB8AC3E}">
        <p14:creationId xmlns:p14="http://schemas.microsoft.com/office/powerpoint/2010/main" val="1176415262"/>
      </p:ext>
    </p:extLst>
  </p:cSld>
  <p:clrMapOvr>
    <a:masterClrMapping/>
  </p:clrMapOvr>
</p:sld>
</file>

<file path=ppt/theme/theme1.xml><?xml version="1.0" encoding="utf-8"?>
<a:theme xmlns:a="http://schemas.openxmlformats.org/drawingml/2006/main" name="Master brand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AEL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B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CE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EEEC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HAPP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Law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MAE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MDB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MP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NBE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HS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NM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Pharmacy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Psychology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SSESW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Gre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Full p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CIT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P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GPSJ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GF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IH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HL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4325</TotalTime>
  <Words>2278</Words>
  <Application>Microsoft Office PowerPoint</Application>
  <PresentationFormat>Widescreen</PresentationFormat>
  <Paragraphs>230</Paragraphs>
  <Slides>21</Slides>
  <Notes>1</Notes>
  <HiddenSlides>0</HiddenSlides>
  <MMClips>0</MMClips>
  <ScaleCrop>false</ScaleCrop>
  <HeadingPairs>
    <vt:vector size="6" baseType="variant">
      <vt:variant>
        <vt:lpstr>Fonts Used</vt:lpstr>
      </vt:variant>
      <vt:variant>
        <vt:i4>6</vt:i4>
      </vt:variant>
      <vt:variant>
        <vt:lpstr>Theme</vt:lpstr>
      </vt:variant>
      <vt:variant>
        <vt:i4>27</vt:i4>
      </vt:variant>
      <vt:variant>
        <vt:lpstr>Slide Titles</vt:lpstr>
      </vt:variant>
      <vt:variant>
        <vt:i4>21</vt:i4>
      </vt:variant>
    </vt:vector>
  </HeadingPairs>
  <TitlesOfParts>
    <vt:vector size="54" baseType="lpstr">
      <vt:lpstr>Arial</vt:lpstr>
      <vt:lpstr>Calibri</vt:lpstr>
      <vt:lpstr>Calibri Light</vt:lpstr>
      <vt:lpstr>Open Sans</vt:lpstr>
      <vt:lpstr>Times New Roman</vt:lpstr>
      <vt:lpstr>Wingdings</vt:lpstr>
      <vt:lpstr>Master brand opener</vt:lpstr>
      <vt:lpstr>AHSS opener</vt:lpstr>
      <vt:lpstr>ECIT opener</vt:lpstr>
      <vt:lpstr>EPS opener</vt:lpstr>
      <vt:lpstr>GPSJ opener</vt:lpstr>
      <vt:lpstr>IGFS opener</vt:lpstr>
      <vt:lpstr>IHS opener</vt:lpstr>
      <vt:lpstr>MHLS opener</vt:lpstr>
      <vt:lpstr>MS opener</vt:lpstr>
      <vt:lpstr>AEL opener</vt:lpstr>
      <vt:lpstr>BS opener</vt:lpstr>
      <vt:lpstr>CCE opener</vt:lpstr>
      <vt:lpstr>EEECS opener</vt:lpstr>
      <vt:lpstr>HAPP opener</vt:lpstr>
      <vt:lpstr>Law opener</vt:lpstr>
      <vt:lpstr>MAE opener</vt:lpstr>
      <vt:lpstr>MDBS opener</vt:lpstr>
      <vt:lpstr>MP opener</vt:lpstr>
      <vt:lpstr>NBE opener</vt:lpstr>
      <vt:lpstr>NM opener</vt:lpstr>
      <vt:lpstr>Pharmacy opener</vt:lpstr>
      <vt:lpstr>Psychology opener</vt:lpstr>
      <vt:lpstr>SSESW opener</vt:lpstr>
      <vt:lpstr>White</vt:lpstr>
      <vt:lpstr>Grey</vt:lpstr>
      <vt:lpstr>Red</vt:lpstr>
      <vt:lpstr>Full pic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Office365 Acc.</dc:creator>
  <cp:lastModifiedBy>Orla Russell</cp:lastModifiedBy>
  <cp:revision>112</cp:revision>
  <dcterms:created xsi:type="dcterms:W3CDTF">2017-06-15T13:38:57Z</dcterms:created>
  <dcterms:modified xsi:type="dcterms:W3CDTF">2025-05-26T08:19:46Z</dcterms:modified>
</cp:coreProperties>
</file>